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47"/>
  </p:notesMasterIdLst>
  <p:sldIdLst>
    <p:sldId id="625" r:id="rId2"/>
    <p:sldId id="732" r:id="rId3"/>
    <p:sldId id="626" r:id="rId4"/>
    <p:sldId id="740" r:id="rId5"/>
    <p:sldId id="733" r:id="rId6"/>
    <p:sldId id="739" r:id="rId7"/>
    <p:sldId id="749" r:id="rId8"/>
    <p:sldId id="734" r:id="rId9"/>
    <p:sldId id="631" r:id="rId10"/>
    <p:sldId id="745" r:id="rId11"/>
    <p:sldId id="746" r:id="rId12"/>
    <p:sldId id="634" r:id="rId13"/>
    <p:sldId id="639" r:id="rId14"/>
    <p:sldId id="760" r:id="rId15"/>
    <p:sldId id="761" r:id="rId16"/>
    <p:sldId id="747" r:id="rId17"/>
    <p:sldId id="748" r:id="rId18"/>
    <p:sldId id="754" r:id="rId19"/>
    <p:sldId id="755" r:id="rId20"/>
    <p:sldId id="757" r:id="rId21"/>
    <p:sldId id="641" r:id="rId22"/>
    <p:sldId id="736" r:id="rId23"/>
    <p:sldId id="735" r:id="rId24"/>
    <p:sldId id="268" r:id="rId25"/>
    <p:sldId id="269" r:id="rId26"/>
    <p:sldId id="738" r:id="rId27"/>
    <p:sldId id="737" r:id="rId28"/>
    <p:sldId id="743" r:id="rId29"/>
    <p:sldId id="647" r:id="rId30"/>
    <p:sldId id="649" r:id="rId31"/>
    <p:sldId id="759" r:id="rId32"/>
    <p:sldId id="655" r:id="rId33"/>
    <p:sldId id="656" r:id="rId34"/>
    <p:sldId id="658" r:id="rId35"/>
    <p:sldId id="657" r:id="rId36"/>
    <p:sldId id="660" r:id="rId37"/>
    <p:sldId id="664" r:id="rId38"/>
    <p:sldId id="665" r:id="rId39"/>
    <p:sldId id="675" r:id="rId40"/>
    <p:sldId id="769" r:id="rId41"/>
    <p:sldId id="677" r:id="rId42"/>
    <p:sldId id="750" r:id="rId43"/>
    <p:sldId id="681" r:id="rId44"/>
    <p:sldId id="770" r:id="rId45"/>
    <p:sldId id="751" r:id="rId46"/>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928" userDrawn="1">
          <p15:clr>
            <a:srgbClr val="A4A3A4"/>
          </p15:clr>
        </p15:guide>
        <p15:guide id="3" orient="horz" pos="2520" userDrawn="1">
          <p15:clr>
            <a:srgbClr val="A4A3A4"/>
          </p15:clr>
        </p15:guide>
        <p15:guide id="4" orient="horz" pos="41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CC66FF"/>
    <a:srgbClr val="D2A000"/>
    <a:srgbClr val="548235"/>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DEF01-DF90-4B2C-90E1-01E71FBBE6BD}" v="38" dt="2023-03-21T00:58:25.065"/>
    <p1510:client id="{1AF16FEA-F97C-4B66-8BAA-7FA1A958D319}" v="4" dt="2023-06-06T17:42:58.483"/>
    <p1510:client id="{420B8061-EB5E-4456-BCF9-56715842CFAE}" v="2" dt="2022-10-06T00:47:46.522"/>
    <p1510:client id="{92685795-8662-4A55-BDB7-90B2601E01F2}" v="10" dt="2023-03-02T02:38:08.592"/>
    <p1510:client id="{A8698416-EE25-4A4C-AA09-3C1B015F0061}" v="1" dt="2023-09-29T00:19:39.498"/>
    <p1510:client id="{C27B9059-D070-4EDA-9215-85201070D156}" v="2" dt="2023-06-14T22:27:45.203"/>
    <p1510:client id="{D06D895C-B41F-44F3-BB0C-74CDF914559E}" v="1" dt="2023-03-23T01:32:44.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4" autoAdjust="0"/>
    <p:restoredTop sz="86420" autoAdjust="0"/>
  </p:normalViewPr>
  <p:slideViewPr>
    <p:cSldViewPr snapToGrid="0">
      <p:cViewPr varScale="1">
        <p:scale>
          <a:sx n="96" d="100"/>
          <a:sy n="96" d="100"/>
        </p:scale>
        <p:origin x="1344" y="168"/>
      </p:cViewPr>
      <p:guideLst>
        <p:guide pos="5928"/>
        <p:guide orient="horz" pos="2520"/>
        <p:guide orient="horz" pos="410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Vanderjack" clId="Web-{0D2DEF01-DF90-4B2C-90E1-01E71FBBE6BD}"/>
    <pc:docChg chg="modSld">
      <pc:chgData name="Brian Vanderjack" userId="" providerId="" clId="Web-{0D2DEF01-DF90-4B2C-90E1-01E71FBBE6BD}" dt="2023-03-21T00:58:25.065" v="38" actId="20577"/>
      <pc:docMkLst>
        <pc:docMk/>
      </pc:docMkLst>
      <pc:sldChg chg="modSp">
        <pc:chgData name="Brian Vanderjack" userId="" providerId="" clId="Web-{0D2DEF01-DF90-4B2C-90E1-01E71FBBE6BD}" dt="2023-03-21T00:58:25.065" v="38" actId="20577"/>
        <pc:sldMkLst>
          <pc:docMk/>
          <pc:sldMk cId="2917037613" sldId="677"/>
        </pc:sldMkLst>
        <pc:spChg chg="mod">
          <ac:chgData name="Brian Vanderjack" userId="" providerId="" clId="Web-{0D2DEF01-DF90-4B2C-90E1-01E71FBBE6BD}" dt="2023-03-21T00:58:25.065" v="38" actId="20577"/>
          <ac:spMkLst>
            <pc:docMk/>
            <pc:sldMk cId="2917037613" sldId="677"/>
            <ac:spMk id="3" creationId="{00000000-0000-0000-0000-000000000000}"/>
          </ac:spMkLst>
        </pc:spChg>
      </pc:sldChg>
      <pc:sldChg chg="modSp">
        <pc:chgData name="Brian Vanderjack" userId="" providerId="" clId="Web-{0D2DEF01-DF90-4B2C-90E1-01E71FBBE6BD}" dt="2023-03-21T00:39:10.512" v="34" actId="20577"/>
        <pc:sldMkLst>
          <pc:docMk/>
          <pc:sldMk cId="4232533816" sldId="759"/>
        </pc:sldMkLst>
        <pc:spChg chg="mod">
          <ac:chgData name="Brian Vanderjack" userId="" providerId="" clId="Web-{0D2DEF01-DF90-4B2C-90E1-01E71FBBE6BD}" dt="2023-03-21T00:39:10.512" v="34" actId="20577"/>
          <ac:spMkLst>
            <pc:docMk/>
            <pc:sldMk cId="4232533816" sldId="759"/>
            <ac:spMk id="3" creationId="{F66B566C-45AD-E947-AFE2-5058FE600259}"/>
          </ac:spMkLst>
        </pc:spChg>
      </pc:sldChg>
    </pc:docChg>
  </pc:docChgLst>
  <pc:docChgLst>
    <pc:chgData name="Brian Vanderjack" clId="Web-{A8698416-EE25-4A4C-AA09-3C1B015F0061}"/>
    <pc:docChg chg="sldOrd">
      <pc:chgData name="Brian Vanderjack" userId="" providerId="" clId="Web-{A8698416-EE25-4A4C-AA09-3C1B015F0061}" dt="2023-09-29T00:19:39.498" v="0"/>
      <pc:docMkLst>
        <pc:docMk/>
      </pc:docMkLst>
      <pc:sldChg chg="ord">
        <pc:chgData name="Brian Vanderjack" userId="" providerId="" clId="Web-{A8698416-EE25-4A4C-AA09-3C1B015F0061}" dt="2023-09-29T00:19:39.498" v="0"/>
        <pc:sldMkLst>
          <pc:docMk/>
          <pc:sldMk cId="3192931006" sldId="657"/>
        </pc:sldMkLst>
      </pc:sldChg>
    </pc:docChg>
  </pc:docChgLst>
  <pc:docChgLst>
    <pc:chgData name="Brian Vanderjack" userId="s28AH2FRLhozcXyu408fMfYKQelpch2oXBvga12vy0s=" providerId="None" clId="Web-{C27B9059-D070-4EDA-9215-85201070D156}"/>
    <pc:docChg chg="modSld">
      <pc:chgData name="Brian Vanderjack" userId="s28AH2FRLhozcXyu408fMfYKQelpch2oXBvga12vy0s=" providerId="None" clId="Web-{C27B9059-D070-4EDA-9215-85201070D156}" dt="2023-06-14T22:27:45.203" v="1" actId="20577"/>
      <pc:docMkLst>
        <pc:docMk/>
      </pc:docMkLst>
      <pc:sldChg chg="modSp">
        <pc:chgData name="Brian Vanderjack" userId="s28AH2FRLhozcXyu408fMfYKQelpch2oXBvga12vy0s=" providerId="None" clId="Web-{C27B9059-D070-4EDA-9215-85201070D156}" dt="2023-06-14T22:27:45.203" v="1" actId="20577"/>
        <pc:sldMkLst>
          <pc:docMk/>
          <pc:sldMk cId="4210923592" sldId="750"/>
        </pc:sldMkLst>
        <pc:spChg chg="mod">
          <ac:chgData name="Brian Vanderjack" userId="s28AH2FRLhozcXyu408fMfYKQelpch2oXBvga12vy0s=" providerId="None" clId="Web-{C27B9059-D070-4EDA-9215-85201070D156}" dt="2023-06-14T22:27:45.203" v="1" actId="20577"/>
          <ac:spMkLst>
            <pc:docMk/>
            <pc:sldMk cId="4210923592" sldId="750"/>
            <ac:spMk id="3" creationId="{00000000-0000-0000-0000-000000000000}"/>
          </ac:spMkLst>
        </pc:spChg>
      </pc:sldChg>
    </pc:docChg>
  </pc:docChgLst>
  <pc:docChgLst>
    <pc:chgData name="Brian Vanderjack" userId="s28AH2FRLhozcXyu408fMfYKQelpch2oXBvga12vy0s=" providerId="None" clId="Web-{92685795-8662-4A55-BDB7-90B2601E01F2}"/>
    <pc:docChg chg="modSld">
      <pc:chgData name="Brian Vanderjack" userId="s28AH2FRLhozcXyu408fMfYKQelpch2oXBvga12vy0s=" providerId="None" clId="Web-{92685795-8662-4A55-BDB7-90B2601E01F2}" dt="2023-03-02T02:38:08.592" v="9" actId="20577"/>
      <pc:docMkLst>
        <pc:docMk/>
      </pc:docMkLst>
      <pc:sldChg chg="modSp">
        <pc:chgData name="Brian Vanderjack" userId="s28AH2FRLhozcXyu408fMfYKQelpch2oXBvga12vy0s=" providerId="None" clId="Web-{92685795-8662-4A55-BDB7-90B2601E01F2}" dt="2023-03-02T02:25:28.076" v="0" actId="20577"/>
        <pc:sldMkLst>
          <pc:docMk/>
          <pc:sldMk cId="478452641" sldId="749"/>
        </pc:sldMkLst>
        <pc:spChg chg="mod">
          <ac:chgData name="Brian Vanderjack" userId="s28AH2FRLhozcXyu408fMfYKQelpch2oXBvga12vy0s=" providerId="None" clId="Web-{92685795-8662-4A55-BDB7-90B2601E01F2}" dt="2023-03-02T02:25:28.076" v="0" actId="20577"/>
          <ac:spMkLst>
            <pc:docMk/>
            <pc:sldMk cId="478452641" sldId="749"/>
            <ac:spMk id="3" creationId="{BF41D4F6-02A4-488C-8383-1948C4ABBE20}"/>
          </ac:spMkLst>
        </pc:spChg>
      </pc:sldChg>
      <pc:sldChg chg="modSp">
        <pc:chgData name="Brian Vanderjack" userId="s28AH2FRLhozcXyu408fMfYKQelpch2oXBvga12vy0s=" providerId="None" clId="Web-{92685795-8662-4A55-BDB7-90B2601E01F2}" dt="2023-03-02T02:38:08.592" v="9" actId="20577"/>
        <pc:sldMkLst>
          <pc:docMk/>
          <pc:sldMk cId="2771783322" sldId="755"/>
        </pc:sldMkLst>
        <pc:spChg chg="mod">
          <ac:chgData name="Brian Vanderjack" userId="s28AH2FRLhozcXyu408fMfYKQelpch2oXBvga12vy0s=" providerId="None" clId="Web-{92685795-8662-4A55-BDB7-90B2601E01F2}" dt="2023-03-02T02:38:08.592" v="9" actId="20577"/>
          <ac:spMkLst>
            <pc:docMk/>
            <pc:sldMk cId="2771783322" sldId="755"/>
            <ac:spMk id="3" creationId="{49DC62ED-0C87-6A4C-B78F-FDA62F4F7836}"/>
          </ac:spMkLst>
        </pc:spChg>
      </pc:sldChg>
    </pc:docChg>
  </pc:docChgLst>
  <pc:docChgLst>
    <pc:chgData name="Brian Vanderjack" clId="Web-{D06D895C-B41F-44F3-BB0C-74CDF914559E}"/>
    <pc:docChg chg="modSld">
      <pc:chgData name="Brian Vanderjack" userId="" providerId="" clId="Web-{D06D895C-B41F-44F3-BB0C-74CDF914559E}" dt="2023-03-23T01:32:44.912" v="0" actId="20577"/>
      <pc:docMkLst>
        <pc:docMk/>
      </pc:docMkLst>
      <pc:sldChg chg="modSp">
        <pc:chgData name="Brian Vanderjack" userId="" providerId="" clId="Web-{D06D895C-B41F-44F3-BB0C-74CDF914559E}" dt="2023-03-23T01:32:44.912" v="0" actId="20577"/>
        <pc:sldMkLst>
          <pc:docMk/>
          <pc:sldMk cId="2917037613" sldId="677"/>
        </pc:sldMkLst>
        <pc:spChg chg="mod">
          <ac:chgData name="Brian Vanderjack" userId="" providerId="" clId="Web-{D06D895C-B41F-44F3-BB0C-74CDF914559E}" dt="2023-03-23T01:32:44.912" v="0" actId="20577"/>
          <ac:spMkLst>
            <pc:docMk/>
            <pc:sldMk cId="2917037613" sldId="677"/>
            <ac:spMk id="3" creationId="{00000000-0000-0000-0000-000000000000}"/>
          </ac:spMkLst>
        </pc:spChg>
      </pc:sldChg>
    </pc:docChg>
  </pc:docChgLst>
  <pc:docChgLst>
    <pc:chgData name="Brian Vanderjack" userId="s28AH2FRLhozcXyu408fMfYKQelpch2oXBvga12vy0s=" providerId="None" clId="Web-{1AF16FEA-F97C-4B66-8BAA-7FA1A958D319}"/>
    <pc:docChg chg="modSld">
      <pc:chgData name="Brian Vanderjack" userId="s28AH2FRLhozcXyu408fMfYKQelpch2oXBvga12vy0s=" providerId="None" clId="Web-{1AF16FEA-F97C-4B66-8BAA-7FA1A958D319}" dt="2023-06-06T17:42:58.483" v="1" actId="20577"/>
      <pc:docMkLst>
        <pc:docMk/>
      </pc:docMkLst>
      <pc:sldChg chg="modSp">
        <pc:chgData name="Brian Vanderjack" userId="s28AH2FRLhozcXyu408fMfYKQelpch2oXBvga12vy0s=" providerId="None" clId="Web-{1AF16FEA-F97C-4B66-8BAA-7FA1A958D319}" dt="2023-06-06T17:42:58.483" v="1" actId="20577"/>
        <pc:sldMkLst>
          <pc:docMk/>
          <pc:sldMk cId="2687998180" sldId="738"/>
        </pc:sldMkLst>
        <pc:spChg chg="mod">
          <ac:chgData name="Brian Vanderjack" userId="s28AH2FRLhozcXyu408fMfYKQelpch2oXBvga12vy0s=" providerId="None" clId="Web-{1AF16FEA-F97C-4B66-8BAA-7FA1A958D319}" dt="2023-06-06T17:42:58.483" v="1" actId="20577"/>
          <ac:spMkLst>
            <pc:docMk/>
            <pc:sldMk cId="2687998180" sldId="738"/>
            <ac:spMk id="8" creationId="{A115A6E2-D8F3-4D04-BC81-ACB7D3F976B4}"/>
          </ac:spMkLst>
        </pc:spChg>
      </pc:sldChg>
    </pc:docChg>
  </pc:docChgLst>
  <pc:docChgLst>
    <pc:chgData name="Brian Vanderjack" userId="s28AH2FRLhozcXyu408fMfYKQelpch2oXBvga12vy0s=" providerId="None" clId="Web-{420B8061-EB5E-4456-BCF9-56715842CFAE}"/>
    <pc:docChg chg="modSld">
      <pc:chgData name="Brian Vanderjack" userId="s28AH2FRLhozcXyu408fMfYKQelpch2oXBvga12vy0s=" providerId="None" clId="Web-{420B8061-EB5E-4456-BCF9-56715842CFAE}" dt="2022-10-06T00:47:46.522" v="1" actId="20577"/>
      <pc:docMkLst>
        <pc:docMk/>
      </pc:docMkLst>
      <pc:sldChg chg="modSp">
        <pc:chgData name="Brian Vanderjack" userId="s28AH2FRLhozcXyu408fMfYKQelpch2oXBvga12vy0s=" providerId="None" clId="Web-{420B8061-EB5E-4456-BCF9-56715842CFAE}" dt="2022-10-06T00:47:46.522" v="1" actId="20577"/>
        <pc:sldMkLst>
          <pc:docMk/>
          <pc:sldMk cId="4168343707" sldId="769"/>
        </pc:sldMkLst>
        <pc:spChg chg="mod">
          <ac:chgData name="Brian Vanderjack" userId="s28AH2FRLhozcXyu408fMfYKQelpch2oXBvga12vy0s=" providerId="None" clId="Web-{420B8061-EB5E-4456-BCF9-56715842CFAE}" dt="2022-10-06T00:47:46.522" v="1" actId="20577"/>
          <ac:spMkLst>
            <pc:docMk/>
            <pc:sldMk cId="4168343707" sldId="769"/>
            <ac:spMk id="3" creationId="{1BA0D956-5736-EE41-A4B2-94DE3BBCAE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4B88B-C1C0-409B-B03B-E18CE497836D}"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024A6-D91D-490A-8781-EC8720BFDF9E}" type="slidenum">
              <a:rPr lang="en-US" smtClean="0"/>
              <a:t>‹#›</a:t>
            </a:fld>
            <a:endParaRPr lang="en-US"/>
          </a:p>
        </p:txBody>
      </p:sp>
    </p:spTree>
    <p:extLst>
      <p:ext uri="{BB962C8B-B14F-4D97-AF65-F5344CB8AC3E}">
        <p14:creationId xmlns:p14="http://schemas.microsoft.com/office/powerpoint/2010/main" val="1978215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7452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For more information on this topic see PMBOK Guide 6.4.1.4.</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889953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information on this topic see PMBOK Guide 6.5.2.2.</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9831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information on this topic see PMBOK Guide 6.5.2.3.</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03775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information on this topic see PMBOK Guide 6.5.2.4.</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982022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information on this topic see PMBOK Guide 6.5.2.4.</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610590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more information on this topic see the PMBOK Guide 6.6.1.9 and 11.2.3.1.</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25032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For more information on this topic see the PMBOK Guide 6.6.2.1.</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50772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FE60A-AA00-48DC-8EA1-B4B3DC1441BF}" type="slidenum">
              <a:rPr lang="en-US">
                <a:solidFill>
                  <a:prstClr val="black"/>
                </a:solidFill>
              </a:rPr>
              <a:pPr/>
              <a:t>39</a:t>
            </a:fld>
            <a:endParaRPr lang="en-US">
              <a:solidFill>
                <a:prstClr val="black"/>
              </a:solidFill>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custDataLst>
              <p:tags r:id="rId1"/>
            </p:custDataLst>
          </p:nvPr>
        </p:nvSpPr>
        <p:spPr/>
        <p:txBody>
          <a:bodyPr/>
          <a:lstStyle/>
          <a:p>
            <a:r>
              <a:rPr lang="en-US" dirty="0"/>
              <a:t>PMBOK 6.5.2.4</a:t>
            </a:r>
          </a:p>
        </p:txBody>
      </p:sp>
    </p:spTree>
    <p:extLst>
      <p:ext uri="{BB962C8B-B14F-4D97-AF65-F5344CB8AC3E}">
        <p14:creationId xmlns:p14="http://schemas.microsoft.com/office/powerpoint/2010/main" val="1773438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For more information on this topic see the PMBOK Guide 6.6.2.4..</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746473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dirty="0"/>
              <a:t>For more information on this topic see the PMBOK Guide 6.6.2.4..</a:t>
            </a:r>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64840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8DD22B-9E1A-4B67-83FD-5B770F5E2D6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39660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on this topic see the PMBOK Guide 6.3.2.1.</a:t>
            </a:r>
          </a:p>
        </p:txBody>
      </p:sp>
      <p:sp>
        <p:nvSpPr>
          <p:cNvPr id="4" name="Slide Number Placeholder 3"/>
          <p:cNvSpPr>
            <a:spLocks noGrp="1"/>
          </p:cNvSpPr>
          <p:nvPr>
            <p:ph type="sldNum" sz="quarter" idx="10"/>
          </p:nvPr>
        </p:nvSpPr>
        <p:spPr/>
        <p:txBody>
          <a:bodyPr/>
          <a:lstStyle/>
          <a:p>
            <a:fld id="{99953EB4-D27B-4E70-A034-A4495A4A70DC}"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414460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6.3.2.1</a:t>
            </a:r>
          </a:p>
        </p:txBody>
      </p:sp>
      <p:sp>
        <p:nvSpPr>
          <p:cNvPr id="4" name="Slide Number Placeholder 3"/>
          <p:cNvSpPr>
            <a:spLocks noGrp="1"/>
          </p:cNvSpPr>
          <p:nvPr>
            <p:ph type="sldNum" sz="quarter" idx="10"/>
          </p:nvPr>
        </p:nvSpPr>
        <p:spPr/>
        <p:txBody>
          <a:bodyPr/>
          <a:lstStyle/>
          <a:p>
            <a:fld id="{08C024A6-D91D-490A-8781-EC8720BFDF9E}" type="slidenum">
              <a:rPr lang="en-US" smtClean="0"/>
              <a:t>22</a:t>
            </a:fld>
            <a:endParaRPr lang="en-US"/>
          </a:p>
        </p:txBody>
      </p:sp>
    </p:spTree>
    <p:extLst>
      <p:ext uri="{BB962C8B-B14F-4D97-AF65-F5344CB8AC3E}">
        <p14:creationId xmlns:p14="http://schemas.microsoft.com/office/powerpoint/2010/main" val="2296631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6.3.2.1</a:t>
            </a:r>
          </a:p>
        </p:txBody>
      </p:sp>
      <p:sp>
        <p:nvSpPr>
          <p:cNvPr id="4" name="Slide Number Placeholder 3"/>
          <p:cNvSpPr>
            <a:spLocks noGrp="1"/>
          </p:cNvSpPr>
          <p:nvPr>
            <p:ph type="sldNum" sz="quarter" idx="10"/>
          </p:nvPr>
        </p:nvSpPr>
        <p:spPr/>
        <p:txBody>
          <a:bodyPr/>
          <a:lstStyle/>
          <a:p>
            <a:fld id="{08C024A6-D91D-490A-8781-EC8720BFDF9E}" type="slidenum">
              <a:rPr lang="en-US" smtClean="0"/>
              <a:t>23</a:t>
            </a:fld>
            <a:endParaRPr lang="en-US"/>
          </a:p>
        </p:txBody>
      </p:sp>
    </p:spTree>
    <p:extLst>
      <p:ext uri="{BB962C8B-B14F-4D97-AF65-F5344CB8AC3E}">
        <p14:creationId xmlns:p14="http://schemas.microsoft.com/office/powerpoint/2010/main" val="392827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C024A6-D91D-490A-8781-EC8720BFDF9E}" type="slidenum">
              <a:rPr lang="en-US" smtClean="0"/>
              <a:t>24</a:t>
            </a:fld>
            <a:endParaRPr lang="en-US"/>
          </a:p>
        </p:txBody>
      </p:sp>
    </p:spTree>
    <p:extLst>
      <p:ext uri="{BB962C8B-B14F-4D97-AF65-F5344CB8AC3E}">
        <p14:creationId xmlns:p14="http://schemas.microsoft.com/office/powerpoint/2010/main" val="304317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C024A6-D91D-490A-8781-EC8720BFDF9E}" type="slidenum">
              <a:rPr lang="en-US" smtClean="0"/>
              <a:t>25</a:t>
            </a:fld>
            <a:endParaRPr lang="en-US"/>
          </a:p>
        </p:txBody>
      </p:sp>
    </p:spTree>
    <p:extLst>
      <p:ext uri="{BB962C8B-B14F-4D97-AF65-F5344CB8AC3E}">
        <p14:creationId xmlns:p14="http://schemas.microsoft.com/office/powerpoint/2010/main" val="289240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6.3.2.1</a:t>
            </a:r>
          </a:p>
        </p:txBody>
      </p:sp>
      <p:sp>
        <p:nvSpPr>
          <p:cNvPr id="4" name="Slide Number Placeholder 3"/>
          <p:cNvSpPr>
            <a:spLocks noGrp="1"/>
          </p:cNvSpPr>
          <p:nvPr>
            <p:ph type="sldNum" sz="quarter" idx="10"/>
          </p:nvPr>
        </p:nvSpPr>
        <p:spPr/>
        <p:txBody>
          <a:bodyPr/>
          <a:lstStyle/>
          <a:p>
            <a:fld id="{08C024A6-D91D-490A-8781-EC8720BFDF9E}" type="slidenum">
              <a:rPr lang="en-US" smtClean="0"/>
              <a:t>26</a:t>
            </a:fld>
            <a:endParaRPr lang="en-US"/>
          </a:p>
        </p:txBody>
      </p:sp>
    </p:spTree>
    <p:extLst>
      <p:ext uri="{BB962C8B-B14F-4D97-AF65-F5344CB8AC3E}">
        <p14:creationId xmlns:p14="http://schemas.microsoft.com/office/powerpoint/2010/main" val="149826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6.3.2.1</a:t>
            </a:r>
          </a:p>
        </p:txBody>
      </p:sp>
      <p:sp>
        <p:nvSpPr>
          <p:cNvPr id="4" name="Slide Number Placeholder 3"/>
          <p:cNvSpPr>
            <a:spLocks noGrp="1"/>
          </p:cNvSpPr>
          <p:nvPr>
            <p:ph type="sldNum" sz="quarter" idx="10"/>
          </p:nvPr>
        </p:nvSpPr>
        <p:spPr/>
        <p:txBody>
          <a:bodyPr/>
          <a:lstStyle/>
          <a:p>
            <a:fld id="{08C024A6-D91D-490A-8781-EC8720BFDF9E}" type="slidenum">
              <a:rPr lang="en-US" smtClean="0"/>
              <a:t>27</a:t>
            </a:fld>
            <a:endParaRPr lang="en-US"/>
          </a:p>
        </p:txBody>
      </p:sp>
    </p:spTree>
    <p:extLst>
      <p:ext uri="{BB962C8B-B14F-4D97-AF65-F5344CB8AC3E}">
        <p14:creationId xmlns:p14="http://schemas.microsoft.com/office/powerpoint/2010/main" val="359913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6039F1-839E-45B5-AD9A-572C127E8538}"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6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A276A2-7665-4C6F-8FF4-AC4AC9BF4DE7}"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101866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65E21-4847-4D2F-A2A0-0FE08B2F5347}"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3041061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A7CEEF-8E5B-40EF-8EB3-6691EB4641A4}"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7904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242E-0C69-4099-A900-CB7B66B6AFB5}"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213561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97A21-1F53-4E1F-BC17-9DE1CE7B84F5}" type="datetime1">
              <a:rPr lang="en-US" smtClean="0"/>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D35E2-B754-4CAC-82D3-A862CDCFDB3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78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A022F8-6C79-4216-A6E8-D0F1F19204BD}" type="datetime1">
              <a:rPr lang="en-US" smtClean="0"/>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292128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F916B6-5E3E-4D09-89EA-9ADA237AA595}" type="datetime1">
              <a:rPr lang="en-US" smtClean="0"/>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151883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9A1E77-7AEA-4179-A03F-B1A1098597BA}" type="datetime1">
              <a:rPr lang="en-US" smtClean="0"/>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402270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D9B8BE9-40B4-4E56-A50B-79EE40F02370}" type="datetime1">
              <a:rPr lang="en-US" smtClean="0"/>
              <a:t>9/28/2023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277763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EE47B1-042D-42D1-BE88-9B8322AE4F85}" type="datetime1">
              <a:rPr lang="en-US" smtClean="0"/>
              <a:t>9/28/2023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455F51"/>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C5D35E2-B754-4CAC-82D3-A862CDCFDB3C}" type="slidenum">
              <a:rPr lang="en-US" smtClean="0">
                <a:solidFill>
                  <a:srgbClr val="455F51"/>
                </a:solidFill>
              </a:rPr>
              <a:pPr/>
              <a:t>‹#›</a:t>
            </a:fld>
            <a:endParaRPr lang="en-US">
              <a:solidFill>
                <a:srgbClr val="455F51"/>
              </a:solidFill>
            </a:endParaRPr>
          </a:p>
        </p:txBody>
      </p:sp>
    </p:spTree>
    <p:extLst>
      <p:ext uri="{BB962C8B-B14F-4D97-AF65-F5344CB8AC3E}">
        <p14:creationId xmlns:p14="http://schemas.microsoft.com/office/powerpoint/2010/main" val="1090114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D32F38-27D2-4F3C-BEF1-0623808070AF}" type="datetime1">
              <a:rPr lang="en-US" smtClean="0"/>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D35E2-B754-4CAC-82D3-A862CDCFDB3C}" type="slidenum">
              <a:rPr lang="en-US" smtClean="0"/>
              <a:pPr/>
              <a:t>‹#›</a:t>
            </a:fld>
            <a:endParaRPr lang="en-US"/>
          </a:p>
        </p:txBody>
      </p:sp>
    </p:spTree>
    <p:extLst>
      <p:ext uri="{BB962C8B-B14F-4D97-AF65-F5344CB8AC3E}">
        <p14:creationId xmlns:p14="http://schemas.microsoft.com/office/powerpoint/2010/main" val="253798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DE44EA-B0F0-4AAD-B7B3-EB67A3F79256}" type="datetime1">
              <a:rPr lang="en-US" smtClean="0"/>
              <a:t>9/28/2023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C5D35E2-B754-4CAC-82D3-A862CDCFDB3C}"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29618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channel/UCr5AKH-Ooht17f2xxRaX3a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7.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8.jpeg"/><Relationship Id="rId4"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9.gif"/><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hyperlink" Target="https://www.youtube.com/watch?v=0CiaW_d4GBg&amp;t=337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dirty="0">
                <a:solidFill>
                  <a:srgbClr val="231F20"/>
                </a:solidFill>
                <a:latin typeface="Arial" panose="020B0604020202020204" pitchFamily="34" charset="0"/>
              </a:rPr>
              <a:t>PROJECT TIME MANAGEMENT</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313B7D-9B36-4D84-A87F-C25D6D12D439}"/>
              </a:ext>
            </a:extLst>
          </p:cNvPr>
          <p:cNvSpPr>
            <a:spLocks noGrp="1"/>
          </p:cNvSpPr>
          <p:nvPr>
            <p:ph type="sldNum" sz="quarter" idx="12"/>
          </p:nvPr>
        </p:nvSpPr>
        <p:spPr/>
        <p:txBody>
          <a:bodyPr/>
          <a:lstStyle/>
          <a:p>
            <a:fld id="{2C5D35E2-B754-4CAC-82D3-A862CDCFDB3C}" type="slidenum">
              <a:rPr lang="en-US" smtClean="0"/>
              <a:pPr/>
              <a:t>1</a:t>
            </a:fld>
            <a:endParaRPr lang="en-US"/>
          </a:p>
        </p:txBody>
      </p:sp>
    </p:spTree>
    <p:extLst>
      <p:ext uri="{BB962C8B-B14F-4D97-AF65-F5344CB8AC3E}">
        <p14:creationId xmlns:p14="http://schemas.microsoft.com/office/powerpoint/2010/main" val="2392619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C36B-D67D-436D-AB2F-B204DD0A4867}"/>
              </a:ext>
            </a:extLst>
          </p:cNvPr>
          <p:cNvSpPr>
            <a:spLocks noGrp="1"/>
          </p:cNvSpPr>
          <p:nvPr>
            <p:ph type="title"/>
          </p:nvPr>
        </p:nvSpPr>
        <p:spPr/>
        <p:txBody>
          <a:bodyPr/>
          <a:lstStyle/>
          <a:p>
            <a:r>
              <a:rPr lang="en-US" dirty="0"/>
              <a:t>Milestone Defined (see next slide)</a:t>
            </a:r>
          </a:p>
        </p:txBody>
      </p:sp>
      <p:sp>
        <p:nvSpPr>
          <p:cNvPr id="3" name="Content Placeholder 2">
            <a:extLst>
              <a:ext uri="{FF2B5EF4-FFF2-40B4-BE49-F238E27FC236}">
                <a16:creationId xmlns:a16="http://schemas.microsoft.com/office/drawing/2014/main" id="{70F04496-E04C-4D3D-98AC-A0D5C966751B}"/>
              </a:ext>
            </a:extLst>
          </p:cNvPr>
          <p:cNvSpPr>
            <a:spLocks noGrp="1"/>
          </p:cNvSpPr>
          <p:nvPr>
            <p:ph idx="1"/>
          </p:nvPr>
        </p:nvSpPr>
        <p:spPr/>
        <p:txBody>
          <a:bodyPr/>
          <a:lstStyle/>
          <a:p>
            <a:r>
              <a:rPr lang="en-US" dirty="0"/>
              <a:t>“A significant event point or event in a project, program</a:t>
            </a:r>
            <a:r>
              <a:rPr lang="en-US"/>
              <a:t>, …” </a:t>
            </a:r>
            <a:r>
              <a:rPr lang="en-US" dirty="0"/>
              <a:t>(PMBOK 6</a:t>
            </a:r>
            <a:r>
              <a:rPr lang="en-US" baseline="30000" dirty="0"/>
              <a:t>th</a:t>
            </a:r>
            <a:r>
              <a:rPr lang="en-US" dirty="0"/>
              <a:t> ed, p711)</a:t>
            </a:r>
          </a:p>
          <a:p>
            <a:r>
              <a:rPr lang="en-US" dirty="0"/>
              <a:t>When adding a milestone to MS Project, we typically give it a duration of  0, and it typically marks the start or end of a group of related activities. (BV)</a:t>
            </a:r>
          </a:p>
        </p:txBody>
      </p:sp>
      <p:sp>
        <p:nvSpPr>
          <p:cNvPr id="4" name="Slide Number Placeholder 3">
            <a:extLst>
              <a:ext uri="{FF2B5EF4-FFF2-40B4-BE49-F238E27FC236}">
                <a16:creationId xmlns:a16="http://schemas.microsoft.com/office/drawing/2014/main" id="{3AF38F1C-9E28-4796-90B7-88CD64CE9C60}"/>
              </a:ext>
            </a:extLst>
          </p:cNvPr>
          <p:cNvSpPr>
            <a:spLocks noGrp="1"/>
          </p:cNvSpPr>
          <p:nvPr>
            <p:ph type="sldNum" sz="quarter" idx="12"/>
          </p:nvPr>
        </p:nvSpPr>
        <p:spPr/>
        <p:txBody>
          <a:bodyPr/>
          <a:lstStyle/>
          <a:p>
            <a:fld id="{2C5D35E2-B754-4CAC-82D3-A862CDCFDB3C}" type="slidenum">
              <a:rPr lang="en-US" smtClean="0"/>
              <a:pPr/>
              <a:t>10</a:t>
            </a:fld>
            <a:endParaRPr lang="en-US"/>
          </a:p>
        </p:txBody>
      </p:sp>
    </p:spTree>
    <p:extLst>
      <p:ext uri="{BB962C8B-B14F-4D97-AF65-F5344CB8AC3E}">
        <p14:creationId xmlns:p14="http://schemas.microsoft.com/office/powerpoint/2010/main" val="2912284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BD46-F457-4229-BBB7-4A789B859B2D}"/>
              </a:ext>
            </a:extLst>
          </p:cNvPr>
          <p:cNvSpPr>
            <a:spLocks noGrp="1"/>
          </p:cNvSpPr>
          <p:nvPr>
            <p:ph type="title"/>
          </p:nvPr>
        </p:nvSpPr>
        <p:spPr/>
        <p:txBody>
          <a:bodyPr/>
          <a:lstStyle/>
          <a:p>
            <a:r>
              <a:rPr lang="en-US" dirty="0"/>
              <a:t>More on Milestones (derived from Wikipedia)</a:t>
            </a:r>
          </a:p>
        </p:txBody>
      </p:sp>
      <p:sp>
        <p:nvSpPr>
          <p:cNvPr id="3" name="Content Placeholder 2">
            <a:extLst>
              <a:ext uri="{FF2B5EF4-FFF2-40B4-BE49-F238E27FC236}">
                <a16:creationId xmlns:a16="http://schemas.microsoft.com/office/drawing/2014/main" id="{19427FA4-2757-48E0-AF25-DF68D1E35A98}"/>
              </a:ext>
            </a:extLst>
          </p:cNvPr>
          <p:cNvSpPr>
            <a:spLocks noGrp="1"/>
          </p:cNvSpPr>
          <p:nvPr>
            <p:ph idx="1"/>
          </p:nvPr>
        </p:nvSpPr>
        <p:spPr>
          <a:xfrm>
            <a:off x="1097280" y="1845734"/>
            <a:ext cx="10058400" cy="5634058"/>
          </a:xfrm>
        </p:spPr>
        <p:txBody>
          <a:bodyPr>
            <a:normAutofit/>
          </a:bodyPr>
          <a:lstStyle/>
          <a:p>
            <a:r>
              <a:rPr lang="en-US" b="1" dirty="0"/>
              <a:t>“Milestones</a:t>
            </a:r>
            <a:r>
              <a:rPr lang="en-US" dirty="0"/>
              <a:t> are tools used in project management to mark specific points along a (project’s) timeline. These points may signal anchors such as a project start and end date, a need for external review or input and budget checks, among others. In many instances, milestones do not impact project duration (that is they often have a duration of zero). Instead, </a:t>
            </a:r>
            <a:r>
              <a:rPr lang="en-US" u="sng" dirty="0"/>
              <a:t>they focus on major progress points that must be reached to achieve success.</a:t>
            </a:r>
            <a:r>
              <a:rPr lang="en-US" dirty="0"/>
              <a:t>”</a:t>
            </a:r>
          </a:p>
          <a:p>
            <a:r>
              <a:rPr lang="en-US" dirty="0"/>
              <a:t>Milestones are one of the tools that assist project managers to “determine whether or not the project is on schedule.” </a:t>
            </a:r>
          </a:p>
          <a:p>
            <a:r>
              <a:rPr lang="en-US" dirty="0"/>
              <a:t>Some project managers use milestones only on the critical path.  This practice can lead to the team ignoring non-critical path tasks during monitoring and controlling, which can lead to non-critical path items to putrefy and thus becoming problematic. The takeaway here is do not disregard tasks that are not on the critical path, or they can force themselves onto your critical path (in a bad way).</a:t>
            </a:r>
          </a:p>
          <a:p>
            <a:endParaRPr lang="en-US" dirty="0"/>
          </a:p>
        </p:txBody>
      </p:sp>
      <p:sp>
        <p:nvSpPr>
          <p:cNvPr id="4" name="Slide Number Placeholder 3">
            <a:extLst>
              <a:ext uri="{FF2B5EF4-FFF2-40B4-BE49-F238E27FC236}">
                <a16:creationId xmlns:a16="http://schemas.microsoft.com/office/drawing/2014/main" id="{6FA7CCE1-654C-45BD-A406-32AB400941D1}"/>
              </a:ext>
            </a:extLst>
          </p:cNvPr>
          <p:cNvSpPr>
            <a:spLocks noGrp="1"/>
          </p:cNvSpPr>
          <p:nvPr>
            <p:ph type="sldNum" sz="quarter" idx="12"/>
          </p:nvPr>
        </p:nvSpPr>
        <p:spPr/>
        <p:txBody>
          <a:bodyPr/>
          <a:lstStyle/>
          <a:p>
            <a:fld id="{2C5D35E2-B754-4CAC-82D3-A862CDCFDB3C}" type="slidenum">
              <a:rPr lang="en-US" smtClean="0"/>
              <a:pPr/>
              <a:t>11</a:t>
            </a:fld>
            <a:endParaRPr lang="en-US"/>
          </a:p>
        </p:txBody>
      </p:sp>
    </p:spTree>
    <p:extLst>
      <p:ext uri="{BB962C8B-B14F-4D97-AF65-F5344CB8AC3E}">
        <p14:creationId xmlns:p14="http://schemas.microsoft.com/office/powerpoint/2010/main" val="401396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3" name="Content Placeholder 2"/>
          <p:cNvSpPr>
            <a:spLocks noGrp="1"/>
          </p:cNvSpPr>
          <p:nvPr>
            <p:ph idx="1"/>
          </p:nvPr>
        </p:nvSpPr>
        <p:spPr/>
        <p:txBody>
          <a:bodyPr/>
          <a:lstStyle/>
          <a:p>
            <a:r>
              <a:rPr lang="en-US" dirty="0"/>
              <a:t>Imminent work planned out in more detail than distant work</a:t>
            </a:r>
          </a:p>
          <a:p>
            <a:endParaRPr lang="en-US" baseline="0" dirty="0"/>
          </a:p>
        </p:txBody>
      </p:sp>
      <p:sp>
        <p:nvSpPr>
          <p:cNvPr id="4" name="Slide Number Placeholder 3">
            <a:extLst>
              <a:ext uri="{FF2B5EF4-FFF2-40B4-BE49-F238E27FC236}">
                <a16:creationId xmlns:a16="http://schemas.microsoft.com/office/drawing/2014/main" id="{D1BCFDB1-8CDD-42F6-863A-F41F7B5A52B6}"/>
              </a:ext>
            </a:extLst>
          </p:cNvPr>
          <p:cNvSpPr>
            <a:spLocks noGrp="1"/>
          </p:cNvSpPr>
          <p:nvPr>
            <p:ph type="sldNum" sz="quarter" idx="12"/>
          </p:nvPr>
        </p:nvSpPr>
        <p:spPr/>
        <p:txBody>
          <a:bodyPr/>
          <a:lstStyle/>
          <a:p>
            <a:fld id="{2C5D35E2-B754-4CAC-82D3-A862CDCFDB3C}" type="slidenum">
              <a:rPr lang="en-US" smtClean="0"/>
              <a:pPr/>
              <a:t>12</a:t>
            </a:fld>
            <a:endParaRPr lang="en-US"/>
          </a:p>
        </p:txBody>
      </p:sp>
    </p:spTree>
    <p:custDataLst>
      <p:tags r:id="rId1"/>
    </p:custDataLst>
    <p:extLst>
      <p:ext uri="{BB962C8B-B14F-4D97-AF65-F5344CB8AC3E}">
        <p14:creationId xmlns:p14="http://schemas.microsoft.com/office/powerpoint/2010/main" val="3074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dirty="0">
                <a:solidFill>
                  <a:srgbClr val="231F20"/>
                </a:solidFill>
                <a:latin typeface="Arial" panose="020B0604020202020204" pitchFamily="34" charset="0"/>
              </a:rPr>
              <a:t>Sequence Activities(</a:t>
            </a:r>
            <a:r>
              <a:rPr lang="en-US" b="0" i="0" u="none" strike="noStrike" baseline="0" dirty="0" err="1">
                <a:solidFill>
                  <a:srgbClr val="231F20"/>
                </a:solidFill>
                <a:latin typeface="Arial" panose="020B0604020202020204" pitchFamily="34" charset="0"/>
              </a:rPr>
              <a:t>bv</a:t>
            </a:r>
            <a:r>
              <a:rPr lang="en-US" b="0" i="0" u="none" strike="noStrike" baseline="0" dirty="0">
                <a:solidFill>
                  <a:srgbClr val="231F20"/>
                </a:solidFill>
                <a:latin typeface="Arial" panose="020B0604020202020204" pitchFamily="34" charset="0"/>
              </a:rPr>
              <a:t>)</a:t>
            </a:r>
          </a:p>
        </p:txBody>
      </p:sp>
      <p:sp>
        <p:nvSpPr>
          <p:cNvPr id="3" name="Text Placeholder 2"/>
          <p:cNvSpPr>
            <a:spLocks noGrp="1"/>
          </p:cNvSpPr>
          <p:nvPr>
            <p:ph type="body" idx="1"/>
          </p:nvPr>
        </p:nvSpPr>
        <p:spPr/>
        <p:txBody>
          <a:bodyPr/>
          <a:lstStyle/>
          <a:p>
            <a:r>
              <a:rPr lang="en-US" dirty="0"/>
              <a:t>Team activity</a:t>
            </a:r>
          </a:p>
          <a:p>
            <a:r>
              <a:rPr lang="en-US" dirty="0"/>
              <a:t>Establishing dependencies is VERY important</a:t>
            </a:r>
          </a:p>
          <a:p>
            <a:r>
              <a:rPr lang="en-US" dirty="0"/>
              <a:t>People need to know who is counting on their ability to complete an activity and why.</a:t>
            </a:r>
          </a:p>
        </p:txBody>
      </p:sp>
      <p:sp>
        <p:nvSpPr>
          <p:cNvPr id="4" name="Slide Number Placeholder 3">
            <a:extLst>
              <a:ext uri="{FF2B5EF4-FFF2-40B4-BE49-F238E27FC236}">
                <a16:creationId xmlns:a16="http://schemas.microsoft.com/office/drawing/2014/main" id="{43AC63BC-6BE3-4128-8AF6-67319FE09E96}"/>
              </a:ext>
            </a:extLst>
          </p:cNvPr>
          <p:cNvSpPr>
            <a:spLocks noGrp="1"/>
          </p:cNvSpPr>
          <p:nvPr>
            <p:ph type="sldNum" sz="quarter" idx="12"/>
          </p:nvPr>
        </p:nvSpPr>
        <p:spPr/>
        <p:txBody>
          <a:bodyPr/>
          <a:lstStyle/>
          <a:p>
            <a:fld id="{2C5D35E2-B754-4CAC-82D3-A862CDCFDB3C}" type="slidenum">
              <a:rPr lang="en-US" smtClean="0"/>
              <a:pPr/>
              <a:t>13</a:t>
            </a:fld>
            <a:endParaRPr lang="en-US"/>
          </a:p>
        </p:txBody>
      </p:sp>
    </p:spTree>
    <p:extLst>
      <p:ext uri="{BB962C8B-B14F-4D97-AF65-F5344CB8AC3E}">
        <p14:creationId xmlns:p14="http://schemas.microsoft.com/office/powerpoint/2010/main" val="1903229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2ED5-65A1-9C41-B0FB-501E6035A713}"/>
              </a:ext>
            </a:extLst>
          </p:cNvPr>
          <p:cNvSpPr>
            <a:spLocks noGrp="1"/>
          </p:cNvSpPr>
          <p:nvPr>
            <p:ph type="title"/>
          </p:nvPr>
        </p:nvSpPr>
        <p:spPr/>
        <p:txBody>
          <a:bodyPr/>
          <a:lstStyle/>
          <a:p>
            <a:r>
              <a:rPr lang="en-US" dirty="0"/>
              <a:t>Mandatory vs. Discretionary dependencies (p. 191)</a:t>
            </a:r>
          </a:p>
        </p:txBody>
      </p:sp>
      <p:sp>
        <p:nvSpPr>
          <p:cNvPr id="3" name="Text Placeholder 2">
            <a:extLst>
              <a:ext uri="{FF2B5EF4-FFF2-40B4-BE49-F238E27FC236}">
                <a16:creationId xmlns:a16="http://schemas.microsoft.com/office/drawing/2014/main" id="{9440AE86-30BF-4D46-BA09-8052A4B5C6C6}"/>
              </a:ext>
            </a:extLst>
          </p:cNvPr>
          <p:cNvSpPr>
            <a:spLocks noGrp="1"/>
          </p:cNvSpPr>
          <p:nvPr>
            <p:ph type="body" idx="1"/>
          </p:nvPr>
        </p:nvSpPr>
        <p:spPr/>
        <p:txBody>
          <a:bodyPr/>
          <a:lstStyle/>
          <a:p>
            <a:r>
              <a:rPr lang="en-US" dirty="0"/>
              <a:t>Mandatory: “Legally or contractually imposed”</a:t>
            </a:r>
          </a:p>
          <a:p>
            <a:r>
              <a:rPr lang="en-US"/>
              <a:t>Discretionary: </a:t>
            </a:r>
            <a:r>
              <a:rPr lang="en-US" dirty="0"/>
              <a:t>Dependencies: based on organizational best practices</a:t>
            </a:r>
          </a:p>
        </p:txBody>
      </p:sp>
      <p:sp>
        <p:nvSpPr>
          <p:cNvPr id="4" name="Slide Number Placeholder 3">
            <a:extLst>
              <a:ext uri="{FF2B5EF4-FFF2-40B4-BE49-F238E27FC236}">
                <a16:creationId xmlns:a16="http://schemas.microsoft.com/office/drawing/2014/main" id="{71ADA1B9-ACD4-C348-A919-1F46CBDE4E07}"/>
              </a:ext>
            </a:extLst>
          </p:cNvPr>
          <p:cNvSpPr>
            <a:spLocks noGrp="1"/>
          </p:cNvSpPr>
          <p:nvPr>
            <p:ph type="sldNum" sz="quarter" idx="12"/>
          </p:nvPr>
        </p:nvSpPr>
        <p:spPr/>
        <p:txBody>
          <a:bodyPr/>
          <a:lstStyle/>
          <a:p>
            <a:fld id="{2C5D35E2-B754-4CAC-82D3-A862CDCFDB3C}" type="slidenum">
              <a:rPr lang="en-US" smtClean="0"/>
              <a:pPr/>
              <a:t>14</a:t>
            </a:fld>
            <a:endParaRPr lang="en-US"/>
          </a:p>
        </p:txBody>
      </p:sp>
    </p:spTree>
    <p:extLst>
      <p:ext uri="{BB962C8B-B14F-4D97-AF65-F5344CB8AC3E}">
        <p14:creationId xmlns:p14="http://schemas.microsoft.com/office/powerpoint/2010/main" val="427474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B595-0217-494A-ABF0-E9E5D8875B74}"/>
              </a:ext>
            </a:extLst>
          </p:cNvPr>
          <p:cNvSpPr>
            <a:spLocks noGrp="1"/>
          </p:cNvSpPr>
          <p:nvPr>
            <p:ph type="title"/>
          </p:nvPr>
        </p:nvSpPr>
        <p:spPr/>
        <p:txBody>
          <a:bodyPr/>
          <a:lstStyle/>
          <a:p>
            <a:r>
              <a:rPr lang="en-US" dirty="0"/>
              <a:t>Reserves (p. 202)</a:t>
            </a:r>
          </a:p>
        </p:txBody>
      </p:sp>
      <p:sp>
        <p:nvSpPr>
          <p:cNvPr id="3" name="Text Placeholder 2">
            <a:extLst>
              <a:ext uri="{FF2B5EF4-FFF2-40B4-BE49-F238E27FC236}">
                <a16:creationId xmlns:a16="http://schemas.microsoft.com/office/drawing/2014/main" id="{A29847F7-EC47-FF4D-8E7C-A9D083569DC3}"/>
              </a:ext>
            </a:extLst>
          </p:cNvPr>
          <p:cNvSpPr>
            <a:spLocks noGrp="1"/>
          </p:cNvSpPr>
          <p:nvPr>
            <p:ph type="body" idx="1"/>
          </p:nvPr>
        </p:nvSpPr>
        <p:spPr/>
        <p:txBody>
          <a:bodyPr/>
          <a:lstStyle/>
          <a:p>
            <a:r>
              <a:rPr lang="en-US" sz="2400" dirty="0"/>
              <a:t>Contingency reserve: for </a:t>
            </a:r>
            <a:r>
              <a:rPr lang="en-US" sz="2400" u="sng" dirty="0"/>
              <a:t>identified</a:t>
            </a:r>
            <a:r>
              <a:rPr lang="en-US" sz="2400" dirty="0"/>
              <a:t> risks</a:t>
            </a:r>
          </a:p>
          <a:p>
            <a:r>
              <a:rPr lang="en-US" sz="2400" dirty="0"/>
              <a:t>Management reserve: time set aside for currently </a:t>
            </a:r>
            <a:r>
              <a:rPr lang="en-US" sz="2400" u="sng" dirty="0"/>
              <a:t>unidentified</a:t>
            </a:r>
            <a:r>
              <a:rPr lang="en-US" sz="2400" dirty="0"/>
              <a:t> risks.</a:t>
            </a:r>
          </a:p>
          <a:p>
            <a:endParaRPr lang="en-US" dirty="0"/>
          </a:p>
        </p:txBody>
      </p:sp>
      <p:sp>
        <p:nvSpPr>
          <p:cNvPr id="4" name="Slide Number Placeholder 3">
            <a:extLst>
              <a:ext uri="{FF2B5EF4-FFF2-40B4-BE49-F238E27FC236}">
                <a16:creationId xmlns:a16="http://schemas.microsoft.com/office/drawing/2014/main" id="{B2641B55-BDF7-9C4C-A971-512C75ED6A8A}"/>
              </a:ext>
            </a:extLst>
          </p:cNvPr>
          <p:cNvSpPr>
            <a:spLocks noGrp="1"/>
          </p:cNvSpPr>
          <p:nvPr>
            <p:ph type="sldNum" sz="quarter" idx="12"/>
          </p:nvPr>
        </p:nvSpPr>
        <p:spPr/>
        <p:txBody>
          <a:bodyPr/>
          <a:lstStyle/>
          <a:p>
            <a:fld id="{2C5D35E2-B754-4CAC-82D3-A862CDCFDB3C}" type="slidenum">
              <a:rPr lang="en-US" smtClean="0"/>
              <a:pPr/>
              <a:t>15</a:t>
            </a:fld>
            <a:endParaRPr lang="en-US"/>
          </a:p>
        </p:txBody>
      </p:sp>
    </p:spTree>
    <p:extLst>
      <p:ext uri="{BB962C8B-B14F-4D97-AF65-F5344CB8AC3E}">
        <p14:creationId xmlns:p14="http://schemas.microsoft.com/office/powerpoint/2010/main" val="104044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94E-EBD7-49DC-8D26-B37B846BC390}"/>
              </a:ext>
            </a:extLst>
          </p:cNvPr>
          <p:cNvSpPr>
            <a:spLocks noGrp="1"/>
          </p:cNvSpPr>
          <p:nvPr>
            <p:ph type="title"/>
          </p:nvPr>
        </p:nvSpPr>
        <p:spPr/>
        <p:txBody>
          <a:bodyPr/>
          <a:lstStyle/>
          <a:p>
            <a:r>
              <a:rPr lang="en-US" dirty="0"/>
              <a:t>Predecessor vs Successor (BV)</a:t>
            </a:r>
          </a:p>
        </p:txBody>
      </p:sp>
      <p:sp>
        <p:nvSpPr>
          <p:cNvPr id="3" name="Text Placeholder 2">
            <a:extLst>
              <a:ext uri="{FF2B5EF4-FFF2-40B4-BE49-F238E27FC236}">
                <a16:creationId xmlns:a16="http://schemas.microsoft.com/office/drawing/2014/main" id="{C24B2A0D-ACAF-437D-B347-AFF6954E2742}"/>
              </a:ext>
            </a:extLst>
          </p:cNvPr>
          <p:cNvSpPr>
            <a:spLocks noGrp="1"/>
          </p:cNvSpPr>
          <p:nvPr>
            <p:ph type="body" idx="1"/>
          </p:nvPr>
        </p:nvSpPr>
        <p:spPr>
          <a:xfrm>
            <a:off x="1097280" y="1845734"/>
            <a:ext cx="10058400" cy="365125"/>
          </a:xfrm>
        </p:spPr>
        <p:txBody>
          <a:bodyPr>
            <a:noAutofit/>
          </a:bodyPr>
          <a:lstStyle/>
          <a:p>
            <a:r>
              <a:rPr lang="en-US" sz="2400" dirty="0"/>
              <a:t>Given we are focusing on “Task B”; “Task A” is the “predecessor of “Task B”, and “Task C” is the “Successor” of “Task B”</a:t>
            </a:r>
          </a:p>
        </p:txBody>
      </p:sp>
      <p:sp>
        <p:nvSpPr>
          <p:cNvPr id="4" name="Slide Number Placeholder 3">
            <a:extLst>
              <a:ext uri="{FF2B5EF4-FFF2-40B4-BE49-F238E27FC236}">
                <a16:creationId xmlns:a16="http://schemas.microsoft.com/office/drawing/2014/main" id="{B60EBFAC-BE84-4C73-A94E-281BC8F74255}"/>
              </a:ext>
            </a:extLst>
          </p:cNvPr>
          <p:cNvSpPr>
            <a:spLocks noGrp="1"/>
          </p:cNvSpPr>
          <p:nvPr>
            <p:ph type="sldNum" sz="quarter" idx="12"/>
          </p:nvPr>
        </p:nvSpPr>
        <p:spPr/>
        <p:txBody>
          <a:bodyPr/>
          <a:lstStyle/>
          <a:p>
            <a:fld id="{2C5D35E2-B754-4CAC-82D3-A862CDCFDB3C}" type="slidenum">
              <a:rPr lang="en-US" smtClean="0"/>
              <a:pPr/>
              <a:t>16</a:t>
            </a:fld>
            <a:endParaRPr lang="en-US"/>
          </a:p>
        </p:txBody>
      </p:sp>
      <p:sp>
        <p:nvSpPr>
          <p:cNvPr id="5" name="Rectangle 4">
            <a:extLst>
              <a:ext uri="{FF2B5EF4-FFF2-40B4-BE49-F238E27FC236}">
                <a16:creationId xmlns:a16="http://schemas.microsoft.com/office/drawing/2014/main" id="{0F37FBBE-E12E-4945-9C72-B4C1AC757FA7}"/>
              </a:ext>
            </a:extLst>
          </p:cNvPr>
          <p:cNvSpPr/>
          <p:nvPr/>
        </p:nvSpPr>
        <p:spPr>
          <a:xfrm>
            <a:off x="2003090" y="3849598"/>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A</a:t>
            </a:r>
          </a:p>
        </p:txBody>
      </p:sp>
      <p:cxnSp>
        <p:nvCxnSpPr>
          <p:cNvPr id="6" name="AutoShape 62">
            <a:extLst>
              <a:ext uri="{FF2B5EF4-FFF2-40B4-BE49-F238E27FC236}">
                <a16:creationId xmlns:a16="http://schemas.microsoft.com/office/drawing/2014/main" id="{0CE3CA3B-068D-463F-B092-41A0075E504A}"/>
              </a:ext>
            </a:extLst>
          </p:cNvPr>
          <p:cNvCxnSpPr>
            <a:cxnSpLocks noChangeShapeType="1"/>
          </p:cNvCxnSpPr>
          <p:nvPr/>
        </p:nvCxnSpPr>
        <p:spPr bwMode="auto">
          <a:xfrm>
            <a:off x="3633512" y="4203775"/>
            <a:ext cx="1219200" cy="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7" name="Rectangle 6">
            <a:extLst>
              <a:ext uri="{FF2B5EF4-FFF2-40B4-BE49-F238E27FC236}">
                <a16:creationId xmlns:a16="http://schemas.microsoft.com/office/drawing/2014/main" id="{2E32E602-9B0B-4878-8428-AAFB69571FB7}"/>
              </a:ext>
            </a:extLst>
          </p:cNvPr>
          <p:cNvSpPr/>
          <p:nvPr/>
        </p:nvSpPr>
        <p:spPr>
          <a:xfrm>
            <a:off x="7788194" y="3849597"/>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C</a:t>
            </a:r>
          </a:p>
        </p:txBody>
      </p:sp>
      <p:sp>
        <p:nvSpPr>
          <p:cNvPr id="8" name="Rectangle 7">
            <a:extLst>
              <a:ext uri="{FF2B5EF4-FFF2-40B4-BE49-F238E27FC236}">
                <a16:creationId xmlns:a16="http://schemas.microsoft.com/office/drawing/2014/main" id="{0B6BFA5A-DB19-4FF0-8A8E-4C141318614D}"/>
              </a:ext>
            </a:extLst>
          </p:cNvPr>
          <p:cNvSpPr/>
          <p:nvPr/>
        </p:nvSpPr>
        <p:spPr>
          <a:xfrm>
            <a:off x="4877612" y="3849598"/>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B</a:t>
            </a:r>
          </a:p>
        </p:txBody>
      </p:sp>
      <p:cxnSp>
        <p:nvCxnSpPr>
          <p:cNvPr id="9" name="AutoShape 62">
            <a:extLst>
              <a:ext uri="{FF2B5EF4-FFF2-40B4-BE49-F238E27FC236}">
                <a16:creationId xmlns:a16="http://schemas.microsoft.com/office/drawing/2014/main" id="{0ABC6EDA-9D32-4F63-8F75-1487AD10410B}"/>
              </a:ext>
            </a:extLst>
          </p:cNvPr>
          <p:cNvCxnSpPr>
            <a:cxnSpLocks noChangeShapeType="1"/>
          </p:cNvCxnSpPr>
          <p:nvPr/>
        </p:nvCxnSpPr>
        <p:spPr bwMode="auto">
          <a:xfrm>
            <a:off x="6538514" y="4234837"/>
            <a:ext cx="1219200" cy="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2" name="TextBox 11">
            <a:extLst>
              <a:ext uri="{FF2B5EF4-FFF2-40B4-BE49-F238E27FC236}">
                <a16:creationId xmlns:a16="http://schemas.microsoft.com/office/drawing/2014/main" id="{90CA2419-E41B-47B9-96B4-03455F6E395C}"/>
              </a:ext>
            </a:extLst>
          </p:cNvPr>
          <p:cNvSpPr txBox="1"/>
          <p:nvPr/>
        </p:nvSpPr>
        <p:spPr>
          <a:xfrm>
            <a:off x="1702733" y="2982366"/>
            <a:ext cx="2231136" cy="830997"/>
          </a:xfrm>
          <a:prstGeom prst="rect">
            <a:avLst/>
          </a:prstGeom>
          <a:noFill/>
        </p:spPr>
        <p:txBody>
          <a:bodyPr wrap="square" rtlCol="0">
            <a:spAutoFit/>
          </a:bodyPr>
          <a:lstStyle/>
          <a:p>
            <a:r>
              <a:rPr lang="en-US" sz="2400" dirty="0"/>
              <a:t>Task A is Task B’s “Predecessor”</a:t>
            </a:r>
          </a:p>
        </p:txBody>
      </p:sp>
      <p:sp>
        <p:nvSpPr>
          <p:cNvPr id="13" name="TextBox 12">
            <a:extLst>
              <a:ext uri="{FF2B5EF4-FFF2-40B4-BE49-F238E27FC236}">
                <a16:creationId xmlns:a16="http://schemas.microsoft.com/office/drawing/2014/main" id="{982B5D3A-B45B-449F-A123-7E891C1CE517}"/>
              </a:ext>
            </a:extLst>
          </p:cNvPr>
          <p:cNvSpPr txBox="1"/>
          <p:nvPr/>
        </p:nvSpPr>
        <p:spPr>
          <a:xfrm>
            <a:off x="7487837" y="2982366"/>
            <a:ext cx="2231136" cy="830997"/>
          </a:xfrm>
          <a:prstGeom prst="rect">
            <a:avLst/>
          </a:prstGeom>
          <a:noFill/>
        </p:spPr>
        <p:txBody>
          <a:bodyPr wrap="square" rtlCol="0">
            <a:spAutoFit/>
          </a:bodyPr>
          <a:lstStyle/>
          <a:p>
            <a:r>
              <a:rPr lang="en-US" sz="2400" dirty="0"/>
              <a:t>Task C is Task B’s “Successor”</a:t>
            </a:r>
          </a:p>
        </p:txBody>
      </p:sp>
      <p:sp>
        <p:nvSpPr>
          <p:cNvPr id="14" name="Oval 13">
            <a:extLst>
              <a:ext uri="{FF2B5EF4-FFF2-40B4-BE49-F238E27FC236}">
                <a16:creationId xmlns:a16="http://schemas.microsoft.com/office/drawing/2014/main" id="{9B1A80BE-CF59-4691-9A58-33CA6DF3C731}"/>
              </a:ext>
            </a:extLst>
          </p:cNvPr>
          <p:cNvSpPr/>
          <p:nvPr/>
        </p:nvSpPr>
        <p:spPr>
          <a:xfrm>
            <a:off x="1015538" y="2744270"/>
            <a:ext cx="3584448" cy="2708605"/>
          </a:xfrm>
          <a:prstGeom prst="ellipse">
            <a:avLst/>
          </a:prstGeom>
          <a:noFill/>
          <a:ln>
            <a:solidFill>
              <a:srgbClr val="2E75B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57CDAC-59DC-40C3-BE67-B997BB114123}"/>
              </a:ext>
            </a:extLst>
          </p:cNvPr>
          <p:cNvSpPr/>
          <p:nvPr/>
        </p:nvSpPr>
        <p:spPr>
          <a:xfrm>
            <a:off x="6831122" y="2744270"/>
            <a:ext cx="3584448" cy="2708605"/>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51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F832-3590-40A3-B9F3-D7B4A2D9F709}"/>
              </a:ext>
            </a:extLst>
          </p:cNvPr>
          <p:cNvSpPr>
            <a:spLocks noGrp="1"/>
          </p:cNvSpPr>
          <p:nvPr>
            <p:ph type="title"/>
          </p:nvPr>
        </p:nvSpPr>
        <p:spPr/>
        <p:txBody>
          <a:bodyPr/>
          <a:lstStyle/>
          <a:p>
            <a:r>
              <a:rPr lang="en-US" dirty="0"/>
              <a:t>Dependency Defined </a:t>
            </a:r>
          </a:p>
        </p:txBody>
      </p:sp>
      <p:pic>
        <p:nvPicPr>
          <p:cNvPr id="6" name="Picture 5">
            <a:extLst>
              <a:ext uri="{FF2B5EF4-FFF2-40B4-BE49-F238E27FC236}">
                <a16:creationId xmlns:a16="http://schemas.microsoft.com/office/drawing/2014/main" id="{054DB6A8-0956-4D3E-AB1E-B61E5C7B7671}"/>
              </a:ext>
            </a:extLst>
          </p:cNvPr>
          <p:cNvPicPr>
            <a:picLocks noChangeAspect="1"/>
          </p:cNvPicPr>
          <p:nvPr/>
        </p:nvPicPr>
        <p:blipFill>
          <a:blip r:embed="rId2"/>
          <a:stretch>
            <a:fillRect/>
          </a:stretch>
        </p:blipFill>
        <p:spPr>
          <a:xfrm>
            <a:off x="432117" y="2603324"/>
            <a:ext cx="11620410" cy="566372"/>
          </a:xfrm>
          <a:prstGeom prst="rect">
            <a:avLst/>
          </a:prstGeom>
        </p:spPr>
      </p:pic>
      <p:sp>
        <p:nvSpPr>
          <p:cNvPr id="4" name="Slide Number Placeholder 3">
            <a:extLst>
              <a:ext uri="{FF2B5EF4-FFF2-40B4-BE49-F238E27FC236}">
                <a16:creationId xmlns:a16="http://schemas.microsoft.com/office/drawing/2014/main" id="{AA94EE95-979A-4877-B507-A3A254225797}"/>
              </a:ext>
            </a:extLst>
          </p:cNvPr>
          <p:cNvSpPr>
            <a:spLocks noGrp="1"/>
          </p:cNvSpPr>
          <p:nvPr>
            <p:ph type="sldNum" sz="quarter" idx="12"/>
          </p:nvPr>
        </p:nvSpPr>
        <p:spPr/>
        <p:txBody>
          <a:bodyPr/>
          <a:lstStyle/>
          <a:p>
            <a:fld id="{2C5D35E2-B754-4CAC-82D3-A862CDCFDB3C}" type="slidenum">
              <a:rPr lang="en-US" smtClean="0"/>
              <a:pPr/>
              <a:t>17</a:t>
            </a:fld>
            <a:endParaRPr lang="en-US"/>
          </a:p>
        </p:txBody>
      </p:sp>
      <p:sp>
        <p:nvSpPr>
          <p:cNvPr id="5" name="TextBox 4">
            <a:extLst>
              <a:ext uri="{FF2B5EF4-FFF2-40B4-BE49-F238E27FC236}">
                <a16:creationId xmlns:a16="http://schemas.microsoft.com/office/drawing/2014/main" id="{29FC3D93-F3C5-4887-A0EB-8F62420A356C}"/>
              </a:ext>
            </a:extLst>
          </p:cNvPr>
          <p:cNvSpPr txBox="1"/>
          <p:nvPr/>
        </p:nvSpPr>
        <p:spPr>
          <a:xfrm>
            <a:off x="1460453" y="5499187"/>
            <a:ext cx="9695227" cy="646331"/>
          </a:xfrm>
          <a:prstGeom prst="rect">
            <a:avLst/>
          </a:prstGeom>
          <a:noFill/>
        </p:spPr>
        <p:txBody>
          <a:bodyPr wrap="square" rtlCol="0">
            <a:spAutoFit/>
          </a:bodyPr>
          <a:lstStyle/>
          <a:p>
            <a:r>
              <a:rPr lang="en-US" dirty="0"/>
              <a:t>As this is not well defined in the PMBOK 6h Ed. glossary, so an alternative source for this definition is used. https://www.projectinsight.net/project-management-basics/task-dependencies</a:t>
            </a:r>
          </a:p>
        </p:txBody>
      </p:sp>
    </p:spTree>
    <p:extLst>
      <p:ext uri="{BB962C8B-B14F-4D97-AF65-F5344CB8AC3E}">
        <p14:creationId xmlns:p14="http://schemas.microsoft.com/office/powerpoint/2010/main" val="3233275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F031-592C-274C-B733-2F6C47972DD1}"/>
              </a:ext>
            </a:extLst>
          </p:cNvPr>
          <p:cNvSpPr>
            <a:spLocks noGrp="1"/>
          </p:cNvSpPr>
          <p:nvPr>
            <p:ph type="title"/>
          </p:nvPr>
        </p:nvSpPr>
        <p:spPr>
          <a:xfrm>
            <a:off x="1154083" y="2703621"/>
            <a:ext cx="10058400" cy="1450757"/>
          </a:xfrm>
        </p:spPr>
        <p:txBody>
          <a:bodyPr>
            <a:normAutofit fontScale="90000"/>
          </a:bodyPr>
          <a:lstStyle/>
          <a:p>
            <a:r>
              <a:rPr lang="en-US" i="1" dirty="0"/>
              <a:t>PMBOK’s definition of dependency is so poor it is not worth mentioning here.</a:t>
            </a:r>
            <a:br>
              <a:rPr lang="en-US" dirty="0"/>
            </a:br>
            <a:r>
              <a:rPr lang="en-US" dirty="0"/>
              <a:t> </a:t>
            </a:r>
          </a:p>
        </p:txBody>
      </p:sp>
      <p:sp>
        <p:nvSpPr>
          <p:cNvPr id="4" name="Slide Number Placeholder 3">
            <a:extLst>
              <a:ext uri="{FF2B5EF4-FFF2-40B4-BE49-F238E27FC236}">
                <a16:creationId xmlns:a16="http://schemas.microsoft.com/office/drawing/2014/main" id="{523EEA46-4C5B-CB45-89AD-5FEADD8AFC8D}"/>
              </a:ext>
            </a:extLst>
          </p:cNvPr>
          <p:cNvSpPr>
            <a:spLocks noGrp="1"/>
          </p:cNvSpPr>
          <p:nvPr>
            <p:ph type="sldNum" sz="quarter" idx="12"/>
          </p:nvPr>
        </p:nvSpPr>
        <p:spPr/>
        <p:txBody>
          <a:bodyPr/>
          <a:lstStyle/>
          <a:p>
            <a:fld id="{2C5D35E2-B754-4CAC-82D3-A862CDCFDB3C}" type="slidenum">
              <a:rPr lang="en-US" smtClean="0"/>
              <a:pPr/>
              <a:t>18</a:t>
            </a:fld>
            <a:endParaRPr lang="en-US"/>
          </a:p>
        </p:txBody>
      </p:sp>
    </p:spTree>
    <p:extLst>
      <p:ext uri="{BB962C8B-B14F-4D97-AF65-F5344CB8AC3E}">
        <p14:creationId xmlns:p14="http://schemas.microsoft.com/office/powerpoint/2010/main" val="201976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3762-142A-6A4F-80EA-00F2CEFC7F30}"/>
              </a:ext>
            </a:extLst>
          </p:cNvPr>
          <p:cNvSpPr>
            <a:spLocks noGrp="1"/>
          </p:cNvSpPr>
          <p:nvPr>
            <p:ph type="title"/>
          </p:nvPr>
        </p:nvSpPr>
        <p:spPr/>
        <p:txBody>
          <a:bodyPr/>
          <a:lstStyle/>
          <a:p>
            <a:r>
              <a:rPr lang="en-US" dirty="0"/>
              <a:t>Duration vs. Effort (</a:t>
            </a:r>
            <a:r>
              <a:rPr lang="en-US" dirty="0" err="1"/>
              <a:t>bv</a:t>
            </a:r>
            <a:r>
              <a:rPr lang="en-US" dirty="0"/>
              <a:t>)</a:t>
            </a:r>
          </a:p>
        </p:txBody>
      </p:sp>
      <p:sp>
        <p:nvSpPr>
          <p:cNvPr id="3" name="Text Placeholder 2">
            <a:extLst>
              <a:ext uri="{FF2B5EF4-FFF2-40B4-BE49-F238E27FC236}">
                <a16:creationId xmlns:a16="http://schemas.microsoft.com/office/drawing/2014/main" id="{49DC62ED-0C87-6A4C-B78F-FDA62F4F7836}"/>
              </a:ext>
            </a:extLst>
          </p:cNvPr>
          <p:cNvSpPr>
            <a:spLocks noGrp="1"/>
          </p:cNvSpPr>
          <p:nvPr>
            <p:ph type="body" idx="1"/>
          </p:nvPr>
        </p:nvSpPr>
        <p:spPr/>
        <p:txBody>
          <a:bodyPr vert="horz" lIns="0" tIns="45720" rIns="0" bIns="45720" rtlCol="0" anchor="t">
            <a:normAutofit/>
          </a:bodyPr>
          <a:lstStyle/>
          <a:p>
            <a:r>
              <a:rPr lang="en-US" u="sng" dirty="0"/>
              <a:t>Effort and duration are not the same thing!</a:t>
            </a:r>
          </a:p>
          <a:p>
            <a:endParaRPr lang="en-US" dirty="0"/>
          </a:p>
          <a:p>
            <a:r>
              <a:rPr lang="en-US" u="sng" dirty="0"/>
              <a:t>Duration</a:t>
            </a:r>
            <a:r>
              <a:rPr lang="en-US" dirty="0"/>
              <a:t> is how long it takes your team to complete an activity; this is calendar time.  The more members on your team, until diminishing returns sets in, the shorter the duration.</a:t>
            </a:r>
          </a:p>
          <a:p>
            <a:endParaRPr lang="en-US" dirty="0"/>
          </a:p>
          <a:p>
            <a:r>
              <a:rPr lang="en-US" u="sng" dirty="0"/>
              <a:t>Effort</a:t>
            </a:r>
            <a:r>
              <a:rPr lang="en-US" dirty="0"/>
              <a:t> is how many hours you will bill to the project. </a:t>
            </a:r>
          </a:p>
          <a:p>
            <a:r>
              <a:rPr lang="en-US" dirty="0"/>
              <a:t>Effort-hours = Team-member-#1’s-hours + Team-member-#2’s-hours + Team-member-#3’s-hours + Team-member-#4’s-hours …</a:t>
            </a:r>
          </a:p>
        </p:txBody>
      </p:sp>
      <p:sp>
        <p:nvSpPr>
          <p:cNvPr id="4" name="Slide Number Placeholder 3">
            <a:extLst>
              <a:ext uri="{FF2B5EF4-FFF2-40B4-BE49-F238E27FC236}">
                <a16:creationId xmlns:a16="http://schemas.microsoft.com/office/drawing/2014/main" id="{3D38A469-0A96-BD4A-8730-B31F1579A4EC}"/>
              </a:ext>
            </a:extLst>
          </p:cNvPr>
          <p:cNvSpPr>
            <a:spLocks noGrp="1"/>
          </p:cNvSpPr>
          <p:nvPr>
            <p:ph type="sldNum" sz="quarter" idx="12"/>
          </p:nvPr>
        </p:nvSpPr>
        <p:spPr/>
        <p:txBody>
          <a:bodyPr/>
          <a:lstStyle/>
          <a:p>
            <a:fld id="{2C5D35E2-B754-4CAC-82D3-A862CDCFDB3C}" type="slidenum">
              <a:rPr lang="en-US" smtClean="0"/>
              <a:pPr/>
              <a:t>19</a:t>
            </a:fld>
            <a:endParaRPr lang="en-US"/>
          </a:p>
        </p:txBody>
      </p:sp>
    </p:spTree>
    <p:extLst>
      <p:ext uri="{BB962C8B-B14F-4D97-AF65-F5344CB8AC3E}">
        <p14:creationId xmlns:p14="http://schemas.microsoft.com/office/powerpoint/2010/main" val="2771783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EA39-2AC3-47D6-84F2-EBCDB1147A9B}"/>
              </a:ext>
            </a:extLst>
          </p:cNvPr>
          <p:cNvSpPr>
            <a:spLocks noGrp="1"/>
          </p:cNvSpPr>
          <p:nvPr>
            <p:ph type="title"/>
          </p:nvPr>
        </p:nvSpPr>
        <p:spPr/>
        <p:txBody>
          <a:bodyPr/>
          <a:lstStyle/>
          <a:p>
            <a:r>
              <a:rPr lang="en-US" dirty="0"/>
              <a:t>Components of Project Time Management</a:t>
            </a:r>
          </a:p>
        </p:txBody>
      </p:sp>
      <p:sp>
        <p:nvSpPr>
          <p:cNvPr id="3" name="Text Placeholder 2">
            <a:extLst>
              <a:ext uri="{FF2B5EF4-FFF2-40B4-BE49-F238E27FC236}">
                <a16:creationId xmlns:a16="http://schemas.microsoft.com/office/drawing/2014/main" id="{07D4753D-5F30-473B-B02B-74852B621203}"/>
              </a:ext>
            </a:extLst>
          </p:cNvPr>
          <p:cNvSpPr>
            <a:spLocks noGrp="1"/>
          </p:cNvSpPr>
          <p:nvPr>
            <p:ph type="body" idx="1"/>
          </p:nvPr>
        </p:nvSpPr>
        <p:spPr/>
        <p:txBody>
          <a:bodyPr/>
          <a:lstStyle/>
          <a:p>
            <a:r>
              <a:rPr lang="en-US" dirty="0"/>
              <a:t>Plan schedule management</a:t>
            </a:r>
          </a:p>
          <a:p>
            <a:r>
              <a:rPr lang="en-US" dirty="0"/>
              <a:t>Define activities</a:t>
            </a:r>
          </a:p>
          <a:p>
            <a:r>
              <a:rPr lang="en-US" dirty="0"/>
              <a:t>Sequence activities</a:t>
            </a:r>
          </a:p>
          <a:p>
            <a:r>
              <a:rPr lang="en-US" dirty="0"/>
              <a:t>Estimate activity resources</a:t>
            </a:r>
          </a:p>
          <a:p>
            <a:r>
              <a:rPr lang="en-US" dirty="0"/>
              <a:t>Estimate activity durations</a:t>
            </a:r>
          </a:p>
          <a:p>
            <a:r>
              <a:rPr lang="en-US" dirty="0"/>
              <a:t>Develop schedule</a:t>
            </a:r>
          </a:p>
          <a:p>
            <a:r>
              <a:rPr lang="en-US" dirty="0"/>
              <a:t>Control schedule</a:t>
            </a:r>
          </a:p>
        </p:txBody>
      </p:sp>
      <p:sp>
        <p:nvSpPr>
          <p:cNvPr id="4" name="Slide Number Placeholder 3">
            <a:extLst>
              <a:ext uri="{FF2B5EF4-FFF2-40B4-BE49-F238E27FC236}">
                <a16:creationId xmlns:a16="http://schemas.microsoft.com/office/drawing/2014/main" id="{F4553E06-0D84-402F-9B45-0C5851C60468}"/>
              </a:ext>
            </a:extLst>
          </p:cNvPr>
          <p:cNvSpPr>
            <a:spLocks noGrp="1"/>
          </p:cNvSpPr>
          <p:nvPr>
            <p:ph type="sldNum" sz="quarter" idx="12"/>
          </p:nvPr>
        </p:nvSpPr>
        <p:spPr/>
        <p:txBody>
          <a:bodyPr/>
          <a:lstStyle/>
          <a:p>
            <a:fld id="{2C5D35E2-B754-4CAC-82D3-A862CDCFDB3C}" type="slidenum">
              <a:rPr lang="en-US" smtClean="0"/>
              <a:pPr/>
              <a:t>2</a:t>
            </a:fld>
            <a:endParaRPr lang="en-US"/>
          </a:p>
        </p:txBody>
      </p:sp>
    </p:spTree>
    <p:extLst>
      <p:ext uri="{BB962C8B-B14F-4D97-AF65-F5344CB8AC3E}">
        <p14:creationId xmlns:p14="http://schemas.microsoft.com/office/powerpoint/2010/main" val="314236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1D32-F3C7-734B-8469-68B97043E474}"/>
              </a:ext>
            </a:extLst>
          </p:cNvPr>
          <p:cNvSpPr>
            <a:spLocks noGrp="1"/>
          </p:cNvSpPr>
          <p:nvPr>
            <p:ph type="title"/>
          </p:nvPr>
        </p:nvSpPr>
        <p:spPr/>
        <p:txBody>
          <a:bodyPr/>
          <a:lstStyle/>
          <a:p>
            <a:r>
              <a:rPr lang="en-US" dirty="0"/>
              <a:t>Example Duration vs. Effort</a:t>
            </a:r>
          </a:p>
        </p:txBody>
      </p:sp>
      <p:sp>
        <p:nvSpPr>
          <p:cNvPr id="3" name="Text Placeholder 2">
            <a:extLst>
              <a:ext uri="{FF2B5EF4-FFF2-40B4-BE49-F238E27FC236}">
                <a16:creationId xmlns:a16="http://schemas.microsoft.com/office/drawing/2014/main" id="{2128F355-D4EA-D54C-881D-813F978099CA}"/>
              </a:ext>
            </a:extLst>
          </p:cNvPr>
          <p:cNvSpPr>
            <a:spLocks noGrp="1"/>
          </p:cNvSpPr>
          <p:nvPr>
            <p:ph type="body" idx="1"/>
          </p:nvPr>
        </p:nvSpPr>
        <p:spPr/>
        <p:txBody>
          <a:bodyPr/>
          <a:lstStyle/>
          <a:p>
            <a:r>
              <a:rPr lang="en-US" sz="2400" dirty="0"/>
              <a:t>Tom spends 2 hours every day for 5 days on activity#45</a:t>
            </a:r>
          </a:p>
          <a:p>
            <a:endParaRPr lang="en-US" dirty="0"/>
          </a:p>
          <a:p>
            <a:endParaRPr lang="en-US" dirty="0"/>
          </a:p>
          <a:p>
            <a:r>
              <a:rPr lang="en-US" sz="2400" dirty="0"/>
              <a:t>The duration of this task is: </a:t>
            </a:r>
          </a:p>
          <a:p>
            <a:endParaRPr lang="en-US" dirty="0"/>
          </a:p>
          <a:p>
            <a:endParaRPr lang="en-US" dirty="0"/>
          </a:p>
          <a:p>
            <a:r>
              <a:rPr lang="en-US" sz="2400" dirty="0"/>
              <a:t>The effort is: </a:t>
            </a:r>
          </a:p>
        </p:txBody>
      </p:sp>
      <p:sp>
        <p:nvSpPr>
          <p:cNvPr id="4" name="Slide Number Placeholder 3">
            <a:extLst>
              <a:ext uri="{FF2B5EF4-FFF2-40B4-BE49-F238E27FC236}">
                <a16:creationId xmlns:a16="http://schemas.microsoft.com/office/drawing/2014/main" id="{61C6263B-F775-EE4B-AD19-7EFA1B629919}"/>
              </a:ext>
            </a:extLst>
          </p:cNvPr>
          <p:cNvSpPr>
            <a:spLocks noGrp="1"/>
          </p:cNvSpPr>
          <p:nvPr>
            <p:ph type="sldNum" sz="quarter" idx="12"/>
          </p:nvPr>
        </p:nvSpPr>
        <p:spPr/>
        <p:txBody>
          <a:bodyPr/>
          <a:lstStyle/>
          <a:p>
            <a:fld id="{2C5D35E2-B754-4CAC-82D3-A862CDCFDB3C}" type="slidenum">
              <a:rPr lang="en-US" smtClean="0"/>
              <a:pPr/>
              <a:t>20</a:t>
            </a:fld>
            <a:endParaRPr lang="en-US"/>
          </a:p>
        </p:txBody>
      </p:sp>
      <p:sp>
        <p:nvSpPr>
          <p:cNvPr id="7" name="Rectangle 6">
            <a:extLst>
              <a:ext uri="{FF2B5EF4-FFF2-40B4-BE49-F238E27FC236}">
                <a16:creationId xmlns:a16="http://schemas.microsoft.com/office/drawing/2014/main" id="{1CB531DC-DBE0-754D-96DE-ECA4D60DD607}"/>
              </a:ext>
            </a:extLst>
          </p:cNvPr>
          <p:cNvSpPr/>
          <p:nvPr/>
        </p:nvSpPr>
        <p:spPr>
          <a:xfrm>
            <a:off x="2896904" y="4590061"/>
            <a:ext cx="1272656" cy="461665"/>
          </a:xfrm>
          <a:prstGeom prst="rect">
            <a:avLst/>
          </a:prstGeom>
        </p:spPr>
        <p:txBody>
          <a:bodyPr wrap="none">
            <a:spAutoFit/>
          </a:bodyPr>
          <a:lstStyle/>
          <a:p>
            <a:r>
              <a:rPr lang="en-US" sz="2400" dirty="0"/>
              <a:t>10 hours</a:t>
            </a:r>
          </a:p>
        </p:txBody>
      </p:sp>
      <p:sp>
        <p:nvSpPr>
          <p:cNvPr id="9" name="TextBox 8">
            <a:extLst>
              <a:ext uri="{FF2B5EF4-FFF2-40B4-BE49-F238E27FC236}">
                <a16:creationId xmlns:a16="http://schemas.microsoft.com/office/drawing/2014/main" id="{1145CB84-3145-934D-AF29-DC767DDC5E9A}"/>
              </a:ext>
            </a:extLst>
          </p:cNvPr>
          <p:cNvSpPr txBox="1"/>
          <p:nvPr/>
        </p:nvSpPr>
        <p:spPr>
          <a:xfrm>
            <a:off x="92765" y="0"/>
            <a:ext cx="301686" cy="369332"/>
          </a:xfrm>
          <a:prstGeom prst="rect">
            <a:avLst/>
          </a:prstGeom>
          <a:noFill/>
        </p:spPr>
        <p:txBody>
          <a:bodyPr wrap="none" rtlCol="0">
            <a:spAutoFit/>
          </a:bodyPr>
          <a:lstStyle/>
          <a:p>
            <a:r>
              <a:rPr lang="en-US" dirty="0"/>
              <a:t>2</a:t>
            </a:r>
          </a:p>
        </p:txBody>
      </p:sp>
      <p:sp>
        <p:nvSpPr>
          <p:cNvPr id="10" name="Rectangle 9">
            <a:extLst>
              <a:ext uri="{FF2B5EF4-FFF2-40B4-BE49-F238E27FC236}">
                <a16:creationId xmlns:a16="http://schemas.microsoft.com/office/drawing/2014/main" id="{7701FE70-F3AC-F144-A1FA-1DB4AAED1346}"/>
              </a:ext>
            </a:extLst>
          </p:cNvPr>
          <p:cNvSpPr/>
          <p:nvPr/>
        </p:nvSpPr>
        <p:spPr>
          <a:xfrm>
            <a:off x="4604167" y="3204576"/>
            <a:ext cx="1027269" cy="461665"/>
          </a:xfrm>
          <a:prstGeom prst="rect">
            <a:avLst/>
          </a:prstGeom>
        </p:spPr>
        <p:txBody>
          <a:bodyPr wrap="none">
            <a:spAutoFit/>
          </a:bodyPr>
          <a:lstStyle/>
          <a:p>
            <a:r>
              <a:rPr lang="en-US" sz="2400" dirty="0"/>
              <a:t>5 days</a:t>
            </a:r>
            <a:r>
              <a:rPr lang="en-US" dirty="0"/>
              <a:t>.</a:t>
            </a:r>
          </a:p>
        </p:txBody>
      </p:sp>
    </p:spTree>
    <p:extLst>
      <p:ext uri="{BB962C8B-B14F-4D97-AF65-F5344CB8AC3E}">
        <p14:creationId xmlns:p14="http://schemas.microsoft.com/office/powerpoint/2010/main" val="300382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dirty="0">
                <a:solidFill>
                  <a:srgbClr val="231F20"/>
                </a:solidFill>
                <a:latin typeface="Arial" panose="020B0604020202020204" pitchFamily="34" charset="0"/>
              </a:rPr>
              <a:t>Precedence Diagramming Method (see next 4 slides)</a:t>
            </a:r>
          </a:p>
        </p:txBody>
      </p:sp>
      <p:grpSp>
        <p:nvGrpSpPr>
          <p:cNvPr id="4" name="Group 3"/>
          <p:cNvGrpSpPr/>
          <p:nvPr/>
        </p:nvGrpSpPr>
        <p:grpSpPr>
          <a:xfrm>
            <a:off x="1077685" y="1690688"/>
            <a:ext cx="8153400" cy="4114800"/>
            <a:chOff x="381000" y="1905000"/>
            <a:chExt cx="8153400" cy="4114800"/>
          </a:xfrm>
        </p:grpSpPr>
        <p:grpSp>
          <p:nvGrpSpPr>
            <p:cNvPr id="5" name="Group 42"/>
            <p:cNvGrpSpPr/>
            <p:nvPr>
              <p:custDataLst>
                <p:tags r:id="rId1"/>
              </p:custDataLst>
            </p:nvPr>
          </p:nvGrpSpPr>
          <p:grpSpPr>
            <a:xfrm>
              <a:off x="381000" y="1981200"/>
              <a:ext cx="3200400" cy="1704681"/>
              <a:chOff x="381000" y="1371600"/>
              <a:chExt cx="3200400" cy="1704681"/>
            </a:xfrm>
          </p:grpSpPr>
          <p:sp>
            <p:nvSpPr>
              <p:cNvPr id="22" name="Rectangle 56"/>
              <p:cNvSpPr>
                <a:spLocks noChangeArrowheads="1"/>
              </p:cNvSpPr>
              <p:nvPr/>
            </p:nvSpPr>
            <p:spPr bwMode="auto">
              <a:xfrm>
                <a:off x="2590800" y="1371600"/>
                <a:ext cx="990600" cy="99060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n-US">
                    <a:solidFill>
                      <a:srgbClr val="000000"/>
                    </a:solidFill>
                  </a:rPr>
                  <a:t>B</a:t>
                </a:r>
              </a:p>
            </p:txBody>
          </p:sp>
          <p:sp>
            <p:nvSpPr>
              <p:cNvPr id="23" name="Rectangle 57"/>
              <p:cNvSpPr>
                <a:spLocks noChangeArrowheads="1"/>
              </p:cNvSpPr>
              <p:nvPr/>
            </p:nvSpPr>
            <p:spPr bwMode="auto">
              <a:xfrm>
                <a:off x="381000" y="1371600"/>
                <a:ext cx="990600" cy="99060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n-US" dirty="0">
                    <a:solidFill>
                      <a:srgbClr val="000000"/>
                    </a:solidFill>
                  </a:rPr>
                  <a:t>A</a:t>
                </a:r>
              </a:p>
            </p:txBody>
          </p:sp>
          <p:cxnSp>
            <p:nvCxnSpPr>
              <p:cNvPr id="24" name="AutoShape 62"/>
              <p:cNvCxnSpPr>
                <a:cxnSpLocks noChangeShapeType="1"/>
                <a:stCxn id="23" idx="3"/>
                <a:endCxn id="22" idx="1"/>
              </p:cNvCxnSpPr>
              <p:nvPr/>
            </p:nvCxnSpPr>
            <p:spPr bwMode="auto">
              <a:xfrm>
                <a:off x="1371600" y="1866900"/>
                <a:ext cx="1219200" cy="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25" name="Text Box 72"/>
              <p:cNvSpPr txBox="1">
                <a:spLocks noChangeArrowheads="1"/>
              </p:cNvSpPr>
              <p:nvPr/>
            </p:nvSpPr>
            <p:spPr bwMode="auto">
              <a:xfrm>
                <a:off x="381000" y="2619081"/>
                <a:ext cx="1960563" cy="457200"/>
              </a:xfrm>
              <a:prstGeom prst="rect">
                <a:avLst/>
              </a:prstGeom>
              <a:noFill/>
              <a:ln w="9525">
                <a:noFill/>
                <a:miter lim="800000"/>
                <a:headEnd/>
                <a:tailEnd/>
              </a:ln>
              <a:effectLst/>
            </p:spPr>
            <p:txBody>
              <a:bodyPr wrap="none">
                <a:spAutoFit/>
              </a:bodyPr>
              <a:lstStyle/>
              <a:p>
                <a:r>
                  <a:rPr lang="en-US" dirty="0">
                    <a:solidFill>
                      <a:srgbClr val="000000"/>
                    </a:solidFill>
                  </a:rPr>
                  <a:t>Finish-to-Start</a:t>
                </a:r>
              </a:p>
            </p:txBody>
          </p:sp>
        </p:grpSp>
        <p:grpSp>
          <p:nvGrpSpPr>
            <p:cNvPr id="6" name="Group 43"/>
            <p:cNvGrpSpPr/>
            <p:nvPr>
              <p:custDataLst>
                <p:tags r:id="rId2"/>
              </p:custDataLst>
            </p:nvPr>
          </p:nvGrpSpPr>
          <p:grpSpPr>
            <a:xfrm>
              <a:off x="381000" y="4343400"/>
              <a:ext cx="3276600" cy="1664732"/>
              <a:chOff x="381000" y="3733800"/>
              <a:chExt cx="3276600" cy="1664732"/>
            </a:xfrm>
          </p:grpSpPr>
          <p:sp>
            <p:nvSpPr>
              <p:cNvPr id="18" name="Rectangle 54"/>
              <p:cNvSpPr>
                <a:spLocks noChangeArrowheads="1"/>
              </p:cNvSpPr>
              <p:nvPr/>
            </p:nvSpPr>
            <p:spPr bwMode="auto">
              <a:xfrm>
                <a:off x="2667000" y="3733800"/>
                <a:ext cx="990600" cy="990600"/>
              </a:xfrm>
              <a:prstGeom prst="rect">
                <a:avLst/>
              </a:prstGeom>
              <a:gradFill flip="none" rotWithShape="1">
                <a:gsLst>
                  <a:gs pos="0">
                    <a:srgbClr val="C55BAE">
                      <a:tint val="66000"/>
                      <a:satMod val="160000"/>
                    </a:srgbClr>
                  </a:gs>
                  <a:gs pos="50000">
                    <a:srgbClr val="C55BAE">
                      <a:tint val="44500"/>
                      <a:satMod val="160000"/>
                    </a:srgbClr>
                  </a:gs>
                  <a:gs pos="100000">
                    <a:srgbClr val="C55BAE">
                      <a:tint val="23500"/>
                      <a:satMod val="160000"/>
                    </a:srgbClr>
                  </a:gs>
                </a:gsLst>
                <a:lin ang="10800000" scaled="1"/>
                <a:tileRect/>
              </a:gradFill>
              <a:ln w="9525">
                <a:solidFill>
                  <a:schemeClr val="tx1"/>
                </a:solidFill>
                <a:miter lim="800000"/>
                <a:headEnd/>
                <a:tailEnd/>
              </a:ln>
              <a:effectLst/>
            </p:spPr>
            <p:txBody>
              <a:bodyPr wrap="none" anchor="ctr"/>
              <a:lstStyle/>
              <a:p>
                <a:r>
                  <a:rPr lang="en-US">
                    <a:solidFill>
                      <a:srgbClr val="000000"/>
                    </a:solidFill>
                  </a:rPr>
                  <a:t>B</a:t>
                </a:r>
              </a:p>
            </p:txBody>
          </p:sp>
          <p:sp>
            <p:nvSpPr>
              <p:cNvPr id="19" name="Rectangle 55"/>
              <p:cNvSpPr>
                <a:spLocks noChangeArrowheads="1"/>
              </p:cNvSpPr>
              <p:nvPr/>
            </p:nvSpPr>
            <p:spPr bwMode="auto">
              <a:xfrm>
                <a:off x="457200" y="3733800"/>
                <a:ext cx="990600" cy="990600"/>
              </a:xfrm>
              <a:prstGeom prst="rect">
                <a:avLst/>
              </a:prstGeom>
              <a:gradFill flip="none" rotWithShape="1">
                <a:gsLst>
                  <a:gs pos="0">
                    <a:srgbClr val="C55BAE">
                      <a:tint val="66000"/>
                      <a:satMod val="160000"/>
                    </a:srgbClr>
                  </a:gs>
                  <a:gs pos="50000">
                    <a:srgbClr val="C55BAE">
                      <a:tint val="44500"/>
                      <a:satMod val="160000"/>
                    </a:srgbClr>
                  </a:gs>
                  <a:gs pos="100000">
                    <a:srgbClr val="C55BAE">
                      <a:tint val="23500"/>
                      <a:satMod val="160000"/>
                    </a:srgbClr>
                  </a:gs>
                </a:gsLst>
                <a:lin ang="10800000" scaled="1"/>
                <a:tileRect/>
              </a:gradFill>
              <a:ln w="9525">
                <a:solidFill>
                  <a:schemeClr val="tx1"/>
                </a:solidFill>
                <a:miter lim="800000"/>
                <a:headEnd/>
                <a:tailEnd/>
              </a:ln>
              <a:effectLst/>
            </p:spPr>
            <p:txBody>
              <a:bodyPr wrap="none" anchor="ctr"/>
              <a:lstStyle/>
              <a:p>
                <a:r>
                  <a:rPr lang="en-US">
                    <a:solidFill>
                      <a:srgbClr val="000000"/>
                    </a:solidFill>
                  </a:rPr>
                  <a:t>A</a:t>
                </a:r>
              </a:p>
            </p:txBody>
          </p:sp>
          <p:cxnSp>
            <p:nvCxnSpPr>
              <p:cNvPr id="20" name="AutoShape 63"/>
              <p:cNvCxnSpPr>
                <a:cxnSpLocks noChangeShapeType="1"/>
                <a:stCxn id="19" idx="3"/>
                <a:endCxn id="18" idx="3"/>
              </p:cNvCxnSpPr>
              <p:nvPr/>
            </p:nvCxnSpPr>
            <p:spPr bwMode="auto">
              <a:xfrm>
                <a:off x="1447800" y="4229100"/>
                <a:ext cx="2209800" cy="1588"/>
              </a:xfrm>
              <a:prstGeom prst="bentConnector5">
                <a:avLst>
                  <a:gd name="adj1" fmla="val 27586"/>
                  <a:gd name="adj2" fmla="val 45585642"/>
                  <a:gd name="adj3" fmla="val 110345"/>
                </a:avLst>
              </a:prstGeom>
              <a:noFill/>
              <a:ln w="9525">
                <a:solidFill>
                  <a:schemeClr val="tx1"/>
                </a:solidFill>
                <a:miter lim="800000"/>
                <a:headEnd/>
                <a:tailEnd type="triangle" w="med" len="med"/>
              </a:ln>
              <a:effectLst/>
            </p:spPr>
          </p:cxnSp>
          <p:sp>
            <p:nvSpPr>
              <p:cNvPr id="21" name="Text Box 75"/>
              <p:cNvSpPr txBox="1">
                <a:spLocks noChangeArrowheads="1"/>
              </p:cNvSpPr>
              <p:nvPr/>
            </p:nvSpPr>
            <p:spPr bwMode="auto">
              <a:xfrm>
                <a:off x="381000" y="5029200"/>
                <a:ext cx="1762021" cy="369332"/>
              </a:xfrm>
              <a:prstGeom prst="rect">
                <a:avLst/>
              </a:prstGeom>
              <a:noFill/>
              <a:ln w="9525">
                <a:noFill/>
                <a:miter lim="800000"/>
                <a:headEnd/>
                <a:tailEnd/>
              </a:ln>
              <a:effectLst/>
            </p:spPr>
            <p:txBody>
              <a:bodyPr wrap="none">
                <a:spAutoFit/>
              </a:bodyPr>
              <a:lstStyle/>
              <a:p>
                <a:r>
                  <a:rPr lang="en-US" dirty="0">
                    <a:solidFill>
                      <a:srgbClr val="000000"/>
                    </a:solidFill>
                  </a:rPr>
                  <a:t>Finish-to-Finish</a:t>
                </a:r>
              </a:p>
            </p:txBody>
          </p:sp>
        </p:grpSp>
        <p:grpSp>
          <p:nvGrpSpPr>
            <p:cNvPr id="7" name="Group 41"/>
            <p:cNvGrpSpPr/>
            <p:nvPr>
              <p:custDataLst>
                <p:tags r:id="rId3"/>
              </p:custDataLst>
            </p:nvPr>
          </p:nvGrpSpPr>
          <p:grpSpPr>
            <a:xfrm>
              <a:off x="5029200" y="1905000"/>
              <a:ext cx="3429000" cy="1676400"/>
              <a:chOff x="4267200" y="1371600"/>
              <a:chExt cx="3429000" cy="1676400"/>
            </a:xfrm>
          </p:grpSpPr>
          <p:sp>
            <p:nvSpPr>
              <p:cNvPr id="13" name="Text Box 73"/>
              <p:cNvSpPr txBox="1">
                <a:spLocks noChangeArrowheads="1"/>
              </p:cNvSpPr>
              <p:nvPr/>
            </p:nvSpPr>
            <p:spPr bwMode="auto">
              <a:xfrm>
                <a:off x="4267200" y="2590800"/>
                <a:ext cx="1773238" cy="457200"/>
              </a:xfrm>
              <a:prstGeom prst="rect">
                <a:avLst/>
              </a:prstGeom>
              <a:noFill/>
              <a:ln w="9525">
                <a:noFill/>
                <a:miter lim="800000"/>
                <a:headEnd/>
                <a:tailEnd/>
              </a:ln>
              <a:effectLst/>
            </p:spPr>
            <p:txBody>
              <a:bodyPr wrap="none">
                <a:spAutoFit/>
              </a:bodyPr>
              <a:lstStyle/>
              <a:p>
                <a:r>
                  <a:rPr lang="en-US" dirty="0">
                    <a:solidFill>
                      <a:srgbClr val="000000"/>
                    </a:solidFill>
                  </a:rPr>
                  <a:t>Start-to-Start</a:t>
                </a:r>
              </a:p>
            </p:txBody>
          </p:sp>
          <p:grpSp>
            <p:nvGrpSpPr>
              <p:cNvPr id="14" name="Group 36"/>
              <p:cNvGrpSpPr/>
              <p:nvPr/>
            </p:nvGrpSpPr>
            <p:grpSpPr>
              <a:xfrm>
                <a:off x="4495800" y="1371600"/>
                <a:ext cx="3200400" cy="990600"/>
                <a:chOff x="4495800" y="1524000"/>
                <a:chExt cx="3200400" cy="990600"/>
              </a:xfrm>
            </p:grpSpPr>
            <p:sp>
              <p:nvSpPr>
                <p:cNvPr id="15" name="Rectangle 58"/>
                <p:cNvSpPr>
                  <a:spLocks noChangeArrowheads="1"/>
                </p:cNvSpPr>
                <p:nvPr/>
              </p:nvSpPr>
              <p:spPr bwMode="auto">
                <a:xfrm>
                  <a:off x="6705600" y="1524000"/>
                  <a:ext cx="990600" cy="99060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w="9525">
                  <a:solidFill>
                    <a:schemeClr val="tx1"/>
                  </a:solidFill>
                  <a:miter lim="800000"/>
                  <a:headEnd/>
                  <a:tailEnd/>
                </a:ln>
                <a:effectLst/>
              </p:spPr>
              <p:txBody>
                <a:bodyPr wrap="none" anchor="ctr"/>
                <a:lstStyle/>
                <a:p>
                  <a:r>
                    <a:rPr lang="en-US">
                      <a:solidFill>
                        <a:srgbClr val="000000"/>
                      </a:solidFill>
                    </a:rPr>
                    <a:t>B</a:t>
                  </a:r>
                </a:p>
              </p:txBody>
            </p:sp>
            <p:sp>
              <p:nvSpPr>
                <p:cNvPr id="16" name="Rectangle 59"/>
                <p:cNvSpPr>
                  <a:spLocks noChangeArrowheads="1"/>
                </p:cNvSpPr>
                <p:nvPr/>
              </p:nvSpPr>
              <p:spPr bwMode="auto">
                <a:xfrm>
                  <a:off x="4495800" y="1524000"/>
                  <a:ext cx="990600" cy="99060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w="9525">
                  <a:solidFill>
                    <a:schemeClr val="tx1"/>
                  </a:solidFill>
                  <a:miter lim="800000"/>
                  <a:headEnd/>
                  <a:tailEnd/>
                </a:ln>
                <a:effectLst/>
              </p:spPr>
              <p:txBody>
                <a:bodyPr wrap="none" anchor="ctr"/>
                <a:lstStyle/>
                <a:p>
                  <a:r>
                    <a:rPr lang="en-US">
                      <a:solidFill>
                        <a:srgbClr val="000000"/>
                      </a:solidFill>
                    </a:rPr>
                    <a:t>A</a:t>
                  </a:r>
                </a:p>
              </p:txBody>
            </p:sp>
            <p:cxnSp>
              <p:nvCxnSpPr>
                <p:cNvPr id="17" name="Shape 31"/>
                <p:cNvCxnSpPr>
                  <a:stCxn id="16" idx="1"/>
                  <a:endCxn id="15" idx="1"/>
                </p:cNvCxnSpPr>
                <p:nvPr/>
              </p:nvCxnSpPr>
              <p:spPr>
                <a:xfrm rot="10800000" flipH="1">
                  <a:off x="4495800" y="2019300"/>
                  <a:ext cx="2209800" cy="1588"/>
                </a:xfrm>
                <a:prstGeom prst="bentConnector5">
                  <a:avLst>
                    <a:gd name="adj1" fmla="val -10345"/>
                    <a:gd name="adj2" fmla="val -45585642"/>
                    <a:gd name="adj3" fmla="val 72414"/>
                  </a:avLst>
                </a:prstGeom>
                <a:ln>
                  <a:tailEnd type="arrow"/>
                </a:ln>
              </p:spPr>
              <p:style>
                <a:lnRef idx="1">
                  <a:schemeClr val="accent1"/>
                </a:lnRef>
                <a:fillRef idx="0">
                  <a:schemeClr val="accent1"/>
                </a:fillRef>
                <a:effectRef idx="0">
                  <a:schemeClr val="accent1"/>
                </a:effectRef>
                <a:fontRef idx="minor">
                  <a:schemeClr val="tx1"/>
                </a:fontRef>
              </p:style>
            </p:cxnSp>
          </p:grpSp>
        </p:grpSp>
        <p:grpSp>
          <p:nvGrpSpPr>
            <p:cNvPr id="8" name="Group 40"/>
            <p:cNvGrpSpPr/>
            <p:nvPr>
              <p:custDataLst>
                <p:tags r:id="rId4"/>
              </p:custDataLst>
            </p:nvPr>
          </p:nvGrpSpPr>
          <p:grpSpPr>
            <a:xfrm>
              <a:off x="5029200" y="4267200"/>
              <a:ext cx="3505200" cy="1752600"/>
              <a:chOff x="4572000" y="3733800"/>
              <a:chExt cx="3505200" cy="1752600"/>
            </a:xfrm>
          </p:grpSpPr>
          <p:sp>
            <p:nvSpPr>
              <p:cNvPr id="9" name="Rectangle 60"/>
              <p:cNvSpPr>
                <a:spLocks noChangeArrowheads="1"/>
              </p:cNvSpPr>
              <p:nvPr/>
            </p:nvSpPr>
            <p:spPr bwMode="auto">
              <a:xfrm>
                <a:off x="7086600" y="3733800"/>
                <a:ext cx="990600" cy="9906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0800000" scaled="1"/>
                <a:tileRect/>
              </a:gradFill>
              <a:ln w="9525">
                <a:solidFill>
                  <a:schemeClr val="tx1"/>
                </a:solidFill>
                <a:miter lim="800000"/>
                <a:headEnd/>
                <a:tailEnd/>
              </a:ln>
              <a:effectLst/>
            </p:spPr>
            <p:txBody>
              <a:bodyPr wrap="none" anchor="ctr"/>
              <a:lstStyle/>
              <a:p>
                <a:r>
                  <a:rPr lang="en-US">
                    <a:solidFill>
                      <a:srgbClr val="000000"/>
                    </a:solidFill>
                  </a:rPr>
                  <a:t>B</a:t>
                </a:r>
              </a:p>
            </p:txBody>
          </p:sp>
          <p:sp>
            <p:nvSpPr>
              <p:cNvPr id="10" name="Rectangle 61"/>
              <p:cNvSpPr>
                <a:spLocks noChangeArrowheads="1"/>
              </p:cNvSpPr>
              <p:nvPr/>
            </p:nvSpPr>
            <p:spPr bwMode="auto">
              <a:xfrm>
                <a:off x="4876800" y="3733800"/>
                <a:ext cx="990600" cy="9906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w="9525">
                <a:solidFill>
                  <a:schemeClr val="tx1"/>
                </a:solidFill>
                <a:miter lim="800000"/>
                <a:headEnd/>
                <a:tailEnd/>
              </a:ln>
              <a:effectLst/>
            </p:spPr>
            <p:txBody>
              <a:bodyPr wrap="none" anchor="ctr"/>
              <a:lstStyle/>
              <a:p>
                <a:r>
                  <a:rPr lang="en-US">
                    <a:solidFill>
                      <a:srgbClr val="000000"/>
                    </a:solidFill>
                  </a:rPr>
                  <a:t>A</a:t>
                </a:r>
              </a:p>
            </p:txBody>
          </p:sp>
          <p:sp>
            <p:nvSpPr>
              <p:cNvPr id="11" name="Text Box 74"/>
              <p:cNvSpPr txBox="1">
                <a:spLocks noChangeArrowheads="1"/>
              </p:cNvSpPr>
              <p:nvPr/>
            </p:nvSpPr>
            <p:spPr bwMode="auto">
              <a:xfrm>
                <a:off x="4572000" y="5029200"/>
                <a:ext cx="1960563" cy="457200"/>
              </a:xfrm>
              <a:prstGeom prst="rect">
                <a:avLst/>
              </a:prstGeom>
              <a:noFill/>
              <a:ln w="9525">
                <a:noFill/>
                <a:miter lim="800000"/>
                <a:headEnd/>
                <a:tailEnd/>
              </a:ln>
              <a:effectLst/>
            </p:spPr>
            <p:txBody>
              <a:bodyPr wrap="none">
                <a:spAutoFit/>
              </a:bodyPr>
              <a:lstStyle/>
              <a:p>
                <a:r>
                  <a:rPr lang="en-US" dirty="0">
                    <a:solidFill>
                      <a:srgbClr val="000000"/>
                    </a:solidFill>
                  </a:rPr>
                  <a:t>Start-to-Finish</a:t>
                </a:r>
              </a:p>
            </p:txBody>
          </p:sp>
          <p:cxnSp>
            <p:nvCxnSpPr>
              <p:cNvPr id="12" name="Shape 33"/>
              <p:cNvCxnSpPr>
                <a:stCxn id="10" idx="1"/>
                <a:endCxn id="9" idx="3"/>
              </p:cNvCxnSpPr>
              <p:nvPr/>
            </p:nvCxnSpPr>
            <p:spPr>
              <a:xfrm rot="10800000" flipH="1">
                <a:off x="4876800" y="4229100"/>
                <a:ext cx="3200400" cy="1588"/>
              </a:xfrm>
              <a:prstGeom prst="bentConnector5">
                <a:avLst>
                  <a:gd name="adj1" fmla="val -7143"/>
                  <a:gd name="adj2" fmla="val -39303098"/>
                  <a:gd name="adj3" fmla="val 107143"/>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a:extLst>
              <a:ext uri="{FF2B5EF4-FFF2-40B4-BE49-F238E27FC236}">
                <a16:creationId xmlns:a16="http://schemas.microsoft.com/office/drawing/2014/main" id="{5DC94331-61AC-4E3F-9C6F-5B9C49EFD8A7}"/>
              </a:ext>
            </a:extLst>
          </p:cNvPr>
          <p:cNvSpPr>
            <a:spLocks noGrp="1"/>
          </p:cNvSpPr>
          <p:nvPr>
            <p:ph type="sldNum" sz="quarter" idx="12"/>
          </p:nvPr>
        </p:nvSpPr>
        <p:spPr/>
        <p:txBody>
          <a:bodyPr/>
          <a:lstStyle/>
          <a:p>
            <a:fld id="{2C5D35E2-B754-4CAC-82D3-A862CDCFDB3C}" type="slidenum">
              <a:rPr lang="en-US" smtClean="0"/>
              <a:pPr/>
              <a:t>21</a:t>
            </a:fld>
            <a:endParaRPr lang="en-US"/>
          </a:p>
        </p:txBody>
      </p:sp>
    </p:spTree>
    <p:extLst>
      <p:ext uri="{BB962C8B-B14F-4D97-AF65-F5344CB8AC3E}">
        <p14:creationId xmlns:p14="http://schemas.microsoft.com/office/powerpoint/2010/main" val="121852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608-5A7B-411E-A55F-55C2F9275A01}"/>
              </a:ext>
            </a:extLst>
          </p:cNvPr>
          <p:cNvSpPr>
            <a:spLocks noGrp="1"/>
          </p:cNvSpPr>
          <p:nvPr>
            <p:ph type="title"/>
          </p:nvPr>
        </p:nvSpPr>
        <p:spPr/>
        <p:txBody>
          <a:bodyPr/>
          <a:lstStyle/>
          <a:p>
            <a:r>
              <a:rPr lang="en-US" dirty="0"/>
              <a:t>Finish to Start</a:t>
            </a:r>
          </a:p>
        </p:txBody>
      </p:sp>
      <p:sp>
        <p:nvSpPr>
          <p:cNvPr id="4" name="Rectangle 3">
            <a:extLst>
              <a:ext uri="{FF2B5EF4-FFF2-40B4-BE49-F238E27FC236}">
                <a16:creationId xmlns:a16="http://schemas.microsoft.com/office/drawing/2014/main" id="{31BBB0F7-2400-4442-9FAC-C8838D1F5B56}"/>
              </a:ext>
            </a:extLst>
          </p:cNvPr>
          <p:cNvSpPr/>
          <p:nvPr/>
        </p:nvSpPr>
        <p:spPr>
          <a:xfrm>
            <a:off x="1097280" y="226275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A7FE73-79BC-40B2-939D-24A2FF6EA570}"/>
              </a:ext>
            </a:extLst>
          </p:cNvPr>
          <p:cNvSpPr/>
          <p:nvPr/>
        </p:nvSpPr>
        <p:spPr>
          <a:xfrm>
            <a:off x="3279958" y="226275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F2FB422-69EE-4CBA-9992-490F7950E178}"/>
              </a:ext>
            </a:extLst>
          </p:cNvPr>
          <p:cNvCxnSpPr>
            <a:stCxn id="4" idx="3"/>
          </p:cNvCxnSpPr>
          <p:nvPr/>
        </p:nvCxnSpPr>
        <p:spPr>
          <a:xfrm flipV="1">
            <a:off x="2727702" y="2665708"/>
            <a:ext cx="4649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15A6E2-D8F3-4D04-BC81-ACB7D3F976B4}"/>
              </a:ext>
            </a:extLst>
          </p:cNvPr>
          <p:cNvSpPr txBox="1"/>
          <p:nvPr/>
        </p:nvSpPr>
        <p:spPr>
          <a:xfrm>
            <a:off x="1097281" y="3722221"/>
            <a:ext cx="10058400" cy="923330"/>
          </a:xfrm>
          <a:prstGeom prst="rect">
            <a:avLst/>
          </a:prstGeom>
          <a:noFill/>
        </p:spPr>
        <p:txBody>
          <a:bodyPr wrap="square" rtlCol="0">
            <a:spAutoFit/>
          </a:bodyPr>
          <a:lstStyle/>
          <a:p>
            <a:r>
              <a:rPr lang="en-US" dirty="0"/>
              <a:t>“A logical relationship in which a successor activity cannot start until a predecessor activity has finished.  For example, installing-the-OS-on-a-PC(successor) cannot start until the PC-hardware-is-assembled(predecessor)”. PMBOK P 190 6</a:t>
            </a:r>
            <a:r>
              <a:rPr lang="en-US" baseline="30000" dirty="0"/>
              <a:t>th</a:t>
            </a:r>
            <a:r>
              <a:rPr lang="en-US" dirty="0"/>
              <a:t> ed.</a:t>
            </a:r>
          </a:p>
        </p:txBody>
      </p:sp>
      <p:sp>
        <p:nvSpPr>
          <p:cNvPr id="3" name="TextBox 2">
            <a:extLst>
              <a:ext uri="{FF2B5EF4-FFF2-40B4-BE49-F238E27FC236}">
                <a16:creationId xmlns:a16="http://schemas.microsoft.com/office/drawing/2014/main" id="{F8ABA1F4-D6F8-42ED-82AC-41F96BDDBE09}"/>
              </a:ext>
            </a:extLst>
          </p:cNvPr>
          <p:cNvSpPr txBox="1"/>
          <p:nvPr/>
        </p:nvSpPr>
        <p:spPr>
          <a:xfrm>
            <a:off x="1097280" y="4868859"/>
            <a:ext cx="3001463" cy="369332"/>
          </a:xfrm>
          <a:prstGeom prst="rect">
            <a:avLst/>
          </a:prstGeom>
          <a:noFill/>
        </p:spPr>
        <p:txBody>
          <a:bodyPr wrap="none" rtlCol="0">
            <a:spAutoFit/>
          </a:bodyPr>
          <a:lstStyle/>
          <a:p>
            <a:r>
              <a:rPr lang="en-US" dirty="0"/>
              <a:t>This is the most common type</a:t>
            </a:r>
          </a:p>
        </p:txBody>
      </p:sp>
      <p:sp>
        <p:nvSpPr>
          <p:cNvPr id="6" name="Slide Number Placeholder 5">
            <a:extLst>
              <a:ext uri="{FF2B5EF4-FFF2-40B4-BE49-F238E27FC236}">
                <a16:creationId xmlns:a16="http://schemas.microsoft.com/office/drawing/2014/main" id="{19E683AB-527C-4E18-9533-D93BD43019DD}"/>
              </a:ext>
            </a:extLst>
          </p:cNvPr>
          <p:cNvSpPr>
            <a:spLocks noGrp="1"/>
          </p:cNvSpPr>
          <p:nvPr>
            <p:ph type="sldNum" sz="quarter" idx="12"/>
          </p:nvPr>
        </p:nvSpPr>
        <p:spPr/>
        <p:txBody>
          <a:bodyPr/>
          <a:lstStyle/>
          <a:p>
            <a:fld id="{2C5D35E2-B754-4CAC-82D3-A862CDCFDB3C}" type="slidenum">
              <a:rPr lang="en-US" smtClean="0"/>
              <a:pPr/>
              <a:t>22</a:t>
            </a:fld>
            <a:endParaRPr lang="en-US"/>
          </a:p>
        </p:txBody>
      </p:sp>
      <p:sp>
        <p:nvSpPr>
          <p:cNvPr id="9" name="Down Arrow 8">
            <a:extLst>
              <a:ext uri="{FF2B5EF4-FFF2-40B4-BE49-F238E27FC236}">
                <a16:creationId xmlns:a16="http://schemas.microsoft.com/office/drawing/2014/main" id="{FF73E8BE-AC1D-2745-B8AC-0DB2E316275A}"/>
              </a:ext>
            </a:extLst>
          </p:cNvPr>
          <p:cNvSpPr/>
          <p:nvPr/>
        </p:nvSpPr>
        <p:spPr>
          <a:xfrm rot="6331915">
            <a:off x="4288641" y="4856101"/>
            <a:ext cx="477079" cy="764179"/>
          </a:xfrm>
          <a:prstGeom prst="downArrow">
            <a:avLst>
              <a:gd name="adj1" fmla="val 282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93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608-5A7B-411E-A55F-55C2F9275A01}"/>
              </a:ext>
            </a:extLst>
          </p:cNvPr>
          <p:cNvSpPr>
            <a:spLocks noGrp="1"/>
          </p:cNvSpPr>
          <p:nvPr>
            <p:ph type="title"/>
          </p:nvPr>
        </p:nvSpPr>
        <p:spPr/>
        <p:txBody>
          <a:bodyPr/>
          <a:lstStyle/>
          <a:p>
            <a:r>
              <a:rPr lang="en-US" dirty="0"/>
              <a:t>Start to Start</a:t>
            </a:r>
          </a:p>
        </p:txBody>
      </p:sp>
      <p:sp>
        <p:nvSpPr>
          <p:cNvPr id="4" name="Rectangle 3">
            <a:extLst>
              <a:ext uri="{FF2B5EF4-FFF2-40B4-BE49-F238E27FC236}">
                <a16:creationId xmlns:a16="http://schemas.microsoft.com/office/drawing/2014/main" id="{31BBB0F7-2400-4442-9FAC-C8838D1F5B56}"/>
              </a:ext>
            </a:extLst>
          </p:cNvPr>
          <p:cNvSpPr/>
          <p:nvPr/>
        </p:nvSpPr>
        <p:spPr>
          <a:xfrm>
            <a:off x="1097280" y="226275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A7FE73-79BC-40B2-939D-24A2FF6EA570}"/>
              </a:ext>
            </a:extLst>
          </p:cNvPr>
          <p:cNvSpPr/>
          <p:nvPr/>
        </p:nvSpPr>
        <p:spPr>
          <a:xfrm>
            <a:off x="4007862" y="225346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15A6E2-D8F3-4D04-BC81-ACB7D3F976B4}"/>
              </a:ext>
            </a:extLst>
          </p:cNvPr>
          <p:cNvSpPr txBox="1"/>
          <p:nvPr/>
        </p:nvSpPr>
        <p:spPr>
          <a:xfrm>
            <a:off x="1097281" y="3722221"/>
            <a:ext cx="10058400" cy="1477328"/>
          </a:xfrm>
          <a:prstGeom prst="rect">
            <a:avLst/>
          </a:prstGeom>
          <a:noFill/>
        </p:spPr>
        <p:txBody>
          <a:bodyPr wrap="square" rtlCol="0">
            <a:spAutoFit/>
          </a:bodyPr>
          <a:lstStyle/>
          <a:p>
            <a:r>
              <a:rPr lang="en-US" dirty="0"/>
              <a:t>“A logical relationship in which a successor activity cannot start until a predecessor activity has started.  For example, level concrete (successor) cannot begin until pour-foundation (predecessor) begins.”  PMBOK 6</a:t>
            </a:r>
            <a:r>
              <a:rPr lang="en-US" baseline="30000" dirty="0"/>
              <a:t>th</a:t>
            </a:r>
            <a:r>
              <a:rPr lang="en-US" dirty="0"/>
              <a:t> ed. P 190.  (For those of you who have no clue what concreate leveling is, please see the next 2 slides)</a:t>
            </a:r>
          </a:p>
          <a:p>
            <a:endParaRPr lang="en-US" dirty="0"/>
          </a:p>
        </p:txBody>
      </p:sp>
      <p:cxnSp>
        <p:nvCxnSpPr>
          <p:cNvPr id="9" name="Straight Arrow Connector 8">
            <a:extLst>
              <a:ext uri="{FF2B5EF4-FFF2-40B4-BE49-F238E27FC236}">
                <a16:creationId xmlns:a16="http://schemas.microsoft.com/office/drawing/2014/main" id="{CE2C358D-8DC8-4AA3-AB17-606F0826C2E7}"/>
              </a:ext>
            </a:extLst>
          </p:cNvPr>
          <p:cNvCxnSpPr>
            <a:cxnSpLocks/>
            <a:stCxn id="4" idx="1"/>
          </p:cNvCxnSpPr>
          <p:nvPr/>
        </p:nvCxnSpPr>
        <p:spPr>
          <a:xfrm flipH="1" flipV="1">
            <a:off x="639568" y="2656419"/>
            <a:ext cx="457712" cy="9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BD5471-6F42-4658-86E4-DD1A3F59B8B4}"/>
              </a:ext>
            </a:extLst>
          </p:cNvPr>
          <p:cNvCxnSpPr>
            <a:cxnSpLocks/>
          </p:cNvCxnSpPr>
          <p:nvPr/>
        </p:nvCxnSpPr>
        <p:spPr>
          <a:xfrm flipV="1">
            <a:off x="3582702" y="2793872"/>
            <a:ext cx="425160" cy="5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6932B4D-B6BB-4890-817B-6C2A569FF89B}"/>
              </a:ext>
            </a:extLst>
          </p:cNvPr>
          <p:cNvCxnSpPr>
            <a:cxnSpLocks/>
          </p:cNvCxnSpPr>
          <p:nvPr/>
        </p:nvCxnSpPr>
        <p:spPr>
          <a:xfrm>
            <a:off x="672119" y="2656418"/>
            <a:ext cx="0" cy="67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1C8D0C-C1D6-4F57-8C3C-88CCB506355C}"/>
              </a:ext>
            </a:extLst>
          </p:cNvPr>
          <p:cNvCxnSpPr>
            <a:cxnSpLocks/>
          </p:cNvCxnSpPr>
          <p:nvPr/>
        </p:nvCxnSpPr>
        <p:spPr>
          <a:xfrm>
            <a:off x="672119" y="3328556"/>
            <a:ext cx="2910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A230E97-19E2-40F3-8443-D405C0D56BB2}"/>
              </a:ext>
            </a:extLst>
          </p:cNvPr>
          <p:cNvSpPr>
            <a:spLocks noGrp="1"/>
          </p:cNvSpPr>
          <p:nvPr>
            <p:ph type="sldNum" sz="quarter" idx="12"/>
          </p:nvPr>
        </p:nvSpPr>
        <p:spPr/>
        <p:txBody>
          <a:bodyPr/>
          <a:lstStyle/>
          <a:p>
            <a:fld id="{2C5D35E2-B754-4CAC-82D3-A862CDCFDB3C}" type="slidenum">
              <a:rPr lang="en-US" smtClean="0"/>
              <a:pPr/>
              <a:t>23</a:t>
            </a:fld>
            <a:endParaRPr lang="en-US"/>
          </a:p>
        </p:txBody>
      </p:sp>
    </p:spTree>
    <p:extLst>
      <p:ext uri="{BB962C8B-B14F-4D97-AF65-F5344CB8AC3E}">
        <p14:creationId xmlns:p14="http://schemas.microsoft.com/office/powerpoint/2010/main" val="346544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4">
            <a:extLst>
              <a:ext uri="{FF2B5EF4-FFF2-40B4-BE49-F238E27FC236}">
                <a16:creationId xmlns:a16="http://schemas.microsoft.com/office/drawing/2014/main" id="{7F47698D-5995-3F4E-99B7-5D00486376A1}"/>
              </a:ext>
            </a:extLst>
          </p:cNvPr>
          <p:cNvSpPr>
            <a:spLocks noChangeArrowheads="1"/>
          </p:cNvSpPr>
          <p:nvPr/>
        </p:nvSpPr>
        <p:spPr bwMode="auto">
          <a:xfrm>
            <a:off x="1326220" y="-2111261"/>
            <a:ext cx="9480516" cy="296239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1">
              <a:lnSpc>
                <a:spcPct val="93000"/>
              </a:lnSpc>
              <a:buClr>
                <a:srgbClr val="000000"/>
              </a:buClr>
              <a:buSzPct val="100000"/>
              <a:buFont typeface="Times New Roman" panose="02020603050405020304" pitchFamily="18" charset="0"/>
              <a:buNone/>
            </a:pPr>
            <a:endParaRPr lang="en-US" altLang="en-US" sz="3720">
              <a:ea typeface="Arial Unicode MS" panose="020B0604020202020204" pitchFamily="34" charset="-128"/>
            </a:endParaRPr>
          </a:p>
        </p:txBody>
      </p:sp>
      <p:pic>
        <p:nvPicPr>
          <p:cNvPr id="10242" name="Picture 7">
            <a:extLst>
              <a:ext uri="{FF2B5EF4-FFF2-40B4-BE49-F238E27FC236}">
                <a16:creationId xmlns:a16="http://schemas.microsoft.com/office/drawing/2014/main" id="{194EE040-A8D4-CC41-811B-24C5CC930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254" y="445770"/>
            <a:ext cx="3486606" cy="449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8">
            <a:extLst>
              <a:ext uri="{FF2B5EF4-FFF2-40B4-BE49-F238E27FC236}">
                <a16:creationId xmlns:a16="http://schemas.microsoft.com/office/drawing/2014/main" id="{0F7E1110-DFD2-B649-A787-4B3CCA70D85E}"/>
              </a:ext>
            </a:extLst>
          </p:cNvPr>
          <p:cNvSpPr txBox="1">
            <a:spLocks noChangeArrowheads="1"/>
          </p:cNvSpPr>
          <p:nvPr/>
        </p:nvSpPr>
        <p:spPr bwMode="auto">
          <a:xfrm>
            <a:off x="5309098" y="4888637"/>
            <a:ext cx="1165575" cy="32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US" altLang="en-US" sz="1633">
                <a:ea typeface="Arial Unicode MS" panose="020B0604020202020204" pitchFamily="34" charset="-128"/>
              </a:rPr>
              <a:t>Clipart.com</a:t>
            </a:r>
          </a:p>
        </p:txBody>
      </p:sp>
      <p:cxnSp>
        <p:nvCxnSpPr>
          <p:cNvPr id="10244" name="Straight Arrow Connector 9">
            <a:extLst>
              <a:ext uri="{FF2B5EF4-FFF2-40B4-BE49-F238E27FC236}">
                <a16:creationId xmlns:a16="http://schemas.microsoft.com/office/drawing/2014/main" id="{0304EFB1-C28B-0242-8876-D2D003048F4E}"/>
              </a:ext>
            </a:extLst>
          </p:cNvPr>
          <p:cNvCxnSpPr>
            <a:cxnSpLocks/>
          </p:cNvCxnSpPr>
          <p:nvPr/>
        </p:nvCxnSpPr>
        <p:spPr bwMode="auto">
          <a:xfrm flipH="1" flipV="1">
            <a:off x="6760769" y="1269537"/>
            <a:ext cx="1813150" cy="1273094"/>
          </a:xfrm>
          <a:prstGeom prst="straightConnector1">
            <a:avLst/>
          </a:prstGeom>
          <a:noFill/>
          <a:ln w="6350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5" name="Rectangle 10">
            <a:extLst>
              <a:ext uri="{FF2B5EF4-FFF2-40B4-BE49-F238E27FC236}">
                <a16:creationId xmlns:a16="http://schemas.microsoft.com/office/drawing/2014/main" id="{768D81DD-1010-6241-BA83-E63FB548B93E}"/>
              </a:ext>
            </a:extLst>
          </p:cNvPr>
          <p:cNvSpPr>
            <a:spLocks noChangeArrowheads="1"/>
          </p:cNvSpPr>
          <p:nvPr/>
        </p:nvSpPr>
        <p:spPr bwMode="auto">
          <a:xfrm>
            <a:off x="8573919" y="1926246"/>
            <a:ext cx="2073818" cy="227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en-US" altLang="en-US" sz="2540">
                <a:ea typeface="Arial Unicode MS" panose="020B0604020202020204" pitchFamily="34" charset="-128"/>
              </a:rPr>
              <a:t>Concreate is being poured in through this pipe as workers “level*” it</a:t>
            </a:r>
          </a:p>
        </p:txBody>
      </p:sp>
      <p:cxnSp>
        <p:nvCxnSpPr>
          <p:cNvPr id="10246" name="Straight Arrow Connector 11">
            <a:extLst>
              <a:ext uri="{FF2B5EF4-FFF2-40B4-BE49-F238E27FC236}">
                <a16:creationId xmlns:a16="http://schemas.microsoft.com/office/drawing/2014/main" id="{E934411F-7947-C149-B29B-6C7C3273A878}"/>
              </a:ext>
            </a:extLst>
          </p:cNvPr>
          <p:cNvCxnSpPr>
            <a:cxnSpLocks/>
          </p:cNvCxnSpPr>
          <p:nvPr/>
        </p:nvCxnSpPr>
        <p:spPr bwMode="auto">
          <a:xfrm>
            <a:off x="3935195" y="3538330"/>
            <a:ext cx="820884" cy="778567"/>
          </a:xfrm>
          <a:prstGeom prst="straightConnector1">
            <a:avLst/>
          </a:prstGeom>
          <a:noFill/>
          <a:ln w="6350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7" name="Rectangle 12">
            <a:extLst>
              <a:ext uri="{FF2B5EF4-FFF2-40B4-BE49-F238E27FC236}">
                <a16:creationId xmlns:a16="http://schemas.microsoft.com/office/drawing/2014/main" id="{8237B97A-1F04-BB47-AD03-41665D2DE803}"/>
              </a:ext>
            </a:extLst>
          </p:cNvPr>
          <p:cNvSpPr>
            <a:spLocks noChangeArrowheads="1"/>
          </p:cNvSpPr>
          <p:nvPr/>
        </p:nvSpPr>
        <p:spPr bwMode="auto">
          <a:xfrm>
            <a:off x="266348" y="2491752"/>
            <a:ext cx="3990659" cy="146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en-US" altLang="en-US" sz="2400" dirty="0">
                <a:ea typeface="Arial Unicode MS" panose="020B0604020202020204" pitchFamily="34" charset="-128"/>
              </a:rPr>
              <a:t>More concreate is needed to fill this space, but work on ”leveling” started before all the concreate was poured.</a:t>
            </a:r>
          </a:p>
        </p:txBody>
      </p:sp>
      <p:sp>
        <p:nvSpPr>
          <p:cNvPr id="10248" name="TextBox 13">
            <a:extLst>
              <a:ext uri="{FF2B5EF4-FFF2-40B4-BE49-F238E27FC236}">
                <a16:creationId xmlns:a16="http://schemas.microsoft.com/office/drawing/2014/main" id="{E161178E-F25E-644B-8092-FEA7CA76E4B6}"/>
              </a:ext>
            </a:extLst>
          </p:cNvPr>
          <p:cNvSpPr txBox="1">
            <a:spLocks noChangeArrowheads="1"/>
          </p:cNvSpPr>
          <p:nvPr/>
        </p:nvSpPr>
        <p:spPr bwMode="auto">
          <a:xfrm>
            <a:off x="266348" y="5422906"/>
            <a:ext cx="11600259" cy="79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en-US" altLang="en-US" sz="1633" dirty="0">
                <a:ea typeface="Arial Unicode MS" panose="020B0604020202020204" pitchFamily="34" charset="-128"/>
              </a:rPr>
              <a:t>*“Concreate Leveling” defined by Brian: when concreate is first oozed into a fixed shape (the shape determines the configuration of the solid formed by the concreate once it hardens), it has an un-even surface.  Leveling is the process of making the surface flat.  Usually flat pieces of metal, called “trowels” are used to do this “level” the concreate.  See next slide.</a:t>
            </a:r>
          </a:p>
        </p:txBody>
      </p:sp>
      <p:sp>
        <p:nvSpPr>
          <p:cNvPr id="12" name="Rectangle 11">
            <a:extLst>
              <a:ext uri="{FF2B5EF4-FFF2-40B4-BE49-F238E27FC236}">
                <a16:creationId xmlns:a16="http://schemas.microsoft.com/office/drawing/2014/main" id="{00C34D67-817D-524A-A090-E10276258658}"/>
              </a:ext>
            </a:extLst>
          </p:cNvPr>
          <p:cNvSpPr/>
          <p:nvPr/>
        </p:nvSpPr>
        <p:spPr>
          <a:xfrm>
            <a:off x="552160" y="268569"/>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A4123B-463B-6B47-A4EB-38BC4AC0F0EB}"/>
              </a:ext>
            </a:extLst>
          </p:cNvPr>
          <p:cNvSpPr/>
          <p:nvPr/>
        </p:nvSpPr>
        <p:spPr>
          <a:xfrm>
            <a:off x="2592803" y="271106"/>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294F398-DA22-3645-84EA-0894E58A31F1}"/>
              </a:ext>
            </a:extLst>
          </p:cNvPr>
          <p:cNvCxnSpPr>
            <a:cxnSpLocks/>
            <a:stCxn id="12" idx="1"/>
          </p:cNvCxnSpPr>
          <p:nvPr/>
        </p:nvCxnSpPr>
        <p:spPr>
          <a:xfrm flipH="1" flipV="1">
            <a:off x="94448" y="662235"/>
            <a:ext cx="457712" cy="9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E4B6C2-479C-0440-AE78-98FAB9BF89A3}"/>
              </a:ext>
            </a:extLst>
          </p:cNvPr>
          <p:cNvCxnSpPr>
            <a:cxnSpLocks/>
          </p:cNvCxnSpPr>
          <p:nvPr/>
        </p:nvCxnSpPr>
        <p:spPr>
          <a:xfrm flipV="1">
            <a:off x="2167643" y="808337"/>
            <a:ext cx="425160" cy="5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5C60D9-26C5-184C-BD74-8D5C85123F68}"/>
              </a:ext>
            </a:extLst>
          </p:cNvPr>
          <p:cNvCxnSpPr>
            <a:cxnSpLocks/>
          </p:cNvCxnSpPr>
          <p:nvPr/>
        </p:nvCxnSpPr>
        <p:spPr>
          <a:xfrm>
            <a:off x="94448" y="662235"/>
            <a:ext cx="0" cy="67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B6A7C4-6CF0-654D-B084-22DE6F8C194A}"/>
              </a:ext>
            </a:extLst>
          </p:cNvPr>
          <p:cNvCxnSpPr>
            <a:cxnSpLocks/>
          </p:cNvCxnSpPr>
          <p:nvPr/>
        </p:nvCxnSpPr>
        <p:spPr>
          <a:xfrm>
            <a:off x="94448" y="1340030"/>
            <a:ext cx="208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965181F-4D36-DF41-922F-E44BC31CB952}"/>
              </a:ext>
            </a:extLst>
          </p:cNvPr>
          <p:cNvSpPr/>
          <p:nvPr/>
        </p:nvSpPr>
        <p:spPr>
          <a:xfrm>
            <a:off x="986760" y="1337040"/>
            <a:ext cx="2867195" cy="523220"/>
          </a:xfrm>
          <a:prstGeom prst="rect">
            <a:avLst/>
          </a:prstGeom>
        </p:spPr>
        <p:txBody>
          <a:bodyPr wrap="none">
            <a:spAutoFit/>
          </a:bodyPr>
          <a:lstStyle/>
          <a:p>
            <a:r>
              <a:rPr lang="en-US" sz="2800" dirty="0"/>
              <a:t>Start to Start cont.</a:t>
            </a:r>
          </a:p>
        </p:txBody>
      </p:sp>
      <p:sp>
        <p:nvSpPr>
          <p:cNvPr id="5" name="Rectangle 4">
            <a:extLst>
              <a:ext uri="{FF2B5EF4-FFF2-40B4-BE49-F238E27FC236}">
                <a16:creationId xmlns:a16="http://schemas.microsoft.com/office/drawing/2014/main" id="{CBC9649F-7E3F-6D49-854F-679E70BC0FF4}"/>
              </a:ext>
            </a:extLst>
          </p:cNvPr>
          <p:cNvSpPr/>
          <p:nvPr/>
        </p:nvSpPr>
        <p:spPr>
          <a:xfrm>
            <a:off x="7997860" y="1074480"/>
            <a:ext cx="3770070" cy="851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812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80819F5C-7E33-1E43-842D-E3842ADD296C}"/>
              </a:ext>
            </a:extLst>
          </p:cNvPr>
          <p:cNvSpPr>
            <a:spLocks noGrp="1" noChangeArrowheads="1"/>
          </p:cNvSpPr>
          <p:nvPr>
            <p:ph type="title"/>
          </p:nvPr>
        </p:nvSpPr>
        <p:spPr>
          <a:xfrm>
            <a:off x="100967" y="3299791"/>
            <a:ext cx="4304453" cy="1450757"/>
          </a:xfrm>
        </p:spPr>
        <p:txBody>
          <a:bodyPr>
            <a:normAutofit/>
          </a:bodyPr>
          <a:lstStyle/>
          <a:p>
            <a:pPr eaLnBrk="1"/>
            <a:r>
              <a:rPr lang="en-US" altLang="en-US" sz="2400" dirty="0"/>
              <a:t>This is what a trowel looks like.  It is being used to “smooth out” the surface of the cement.</a:t>
            </a:r>
          </a:p>
        </p:txBody>
      </p:sp>
      <p:pic>
        <p:nvPicPr>
          <p:cNvPr id="11266" name="Content Placeholder 4">
            <a:extLst>
              <a:ext uri="{FF2B5EF4-FFF2-40B4-BE49-F238E27FC236}">
                <a16:creationId xmlns:a16="http://schemas.microsoft.com/office/drawing/2014/main" id="{70A13D30-C0B4-7146-AB40-CCD8B3A87A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804267" y="2737801"/>
            <a:ext cx="5402007" cy="3456363"/>
          </a:xfrm>
        </p:spPr>
      </p:pic>
      <p:cxnSp>
        <p:nvCxnSpPr>
          <p:cNvPr id="4" name="Straight Arrow Connector 11">
            <a:extLst>
              <a:ext uri="{FF2B5EF4-FFF2-40B4-BE49-F238E27FC236}">
                <a16:creationId xmlns:a16="http://schemas.microsoft.com/office/drawing/2014/main" id="{2DD6749B-578E-6543-A652-3289A6EEFC24}"/>
              </a:ext>
            </a:extLst>
          </p:cNvPr>
          <p:cNvCxnSpPr>
            <a:cxnSpLocks/>
          </p:cNvCxnSpPr>
          <p:nvPr/>
        </p:nvCxnSpPr>
        <p:spPr bwMode="auto">
          <a:xfrm flipH="1">
            <a:off x="7890933" y="3331449"/>
            <a:ext cx="3259227" cy="1276816"/>
          </a:xfrm>
          <a:prstGeom prst="straightConnector1">
            <a:avLst/>
          </a:prstGeom>
          <a:noFill/>
          <a:ln w="6350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a:extLst>
              <a:ext uri="{FF2B5EF4-FFF2-40B4-BE49-F238E27FC236}">
                <a16:creationId xmlns:a16="http://schemas.microsoft.com/office/drawing/2014/main" id="{564E7CC0-8AAF-5C4D-8882-2684BA21EA32}"/>
              </a:ext>
            </a:extLst>
          </p:cNvPr>
          <p:cNvSpPr/>
          <p:nvPr/>
        </p:nvSpPr>
        <p:spPr>
          <a:xfrm>
            <a:off x="10429445" y="2776571"/>
            <a:ext cx="1496820" cy="523220"/>
          </a:xfrm>
          <a:prstGeom prst="rect">
            <a:avLst/>
          </a:prstGeom>
        </p:spPr>
        <p:txBody>
          <a:bodyPr wrap="none">
            <a:spAutoFit/>
          </a:bodyPr>
          <a:lstStyle/>
          <a:p>
            <a:r>
              <a:rPr lang="en-US" altLang="en-US" sz="2800" dirty="0"/>
              <a:t>A trowel </a:t>
            </a:r>
            <a:endParaRPr lang="en-US" sz="2800" dirty="0"/>
          </a:p>
        </p:txBody>
      </p:sp>
      <p:sp>
        <p:nvSpPr>
          <p:cNvPr id="9" name="Rectangle 8">
            <a:extLst>
              <a:ext uri="{FF2B5EF4-FFF2-40B4-BE49-F238E27FC236}">
                <a16:creationId xmlns:a16="http://schemas.microsoft.com/office/drawing/2014/main" id="{81AC517D-47EA-1F41-8479-3B4D298E0DD1}"/>
              </a:ext>
            </a:extLst>
          </p:cNvPr>
          <p:cNvSpPr/>
          <p:nvPr/>
        </p:nvSpPr>
        <p:spPr>
          <a:xfrm>
            <a:off x="734355" y="217769"/>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F2A55D-0772-114E-A254-F04228E3E290}"/>
              </a:ext>
            </a:extLst>
          </p:cNvPr>
          <p:cNvSpPr/>
          <p:nvPr/>
        </p:nvSpPr>
        <p:spPr>
          <a:xfrm>
            <a:off x="2774998" y="220306"/>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CC2200B-4587-374B-A768-9E4CF6FBF01A}"/>
              </a:ext>
            </a:extLst>
          </p:cNvPr>
          <p:cNvCxnSpPr>
            <a:cxnSpLocks/>
            <a:stCxn id="9" idx="1"/>
          </p:cNvCxnSpPr>
          <p:nvPr/>
        </p:nvCxnSpPr>
        <p:spPr>
          <a:xfrm flipH="1" flipV="1">
            <a:off x="276643" y="611435"/>
            <a:ext cx="457712" cy="9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7E3785-EB76-EA46-9C86-54FAE43182BE}"/>
              </a:ext>
            </a:extLst>
          </p:cNvPr>
          <p:cNvCxnSpPr>
            <a:cxnSpLocks/>
          </p:cNvCxnSpPr>
          <p:nvPr/>
        </p:nvCxnSpPr>
        <p:spPr>
          <a:xfrm flipV="1">
            <a:off x="2349838" y="757537"/>
            <a:ext cx="425160" cy="5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647235-B2A1-5041-8D1B-A3D7D48C4A9D}"/>
              </a:ext>
            </a:extLst>
          </p:cNvPr>
          <p:cNvCxnSpPr>
            <a:cxnSpLocks/>
          </p:cNvCxnSpPr>
          <p:nvPr/>
        </p:nvCxnSpPr>
        <p:spPr>
          <a:xfrm>
            <a:off x="276643" y="611435"/>
            <a:ext cx="0" cy="67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BD93C3-8F31-4F4C-AA30-E709A26C29EF}"/>
              </a:ext>
            </a:extLst>
          </p:cNvPr>
          <p:cNvCxnSpPr>
            <a:cxnSpLocks/>
          </p:cNvCxnSpPr>
          <p:nvPr/>
        </p:nvCxnSpPr>
        <p:spPr>
          <a:xfrm>
            <a:off x="276643" y="1289230"/>
            <a:ext cx="208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1C8A0FA-CE6C-B14F-85D1-BADAF03BE721}"/>
              </a:ext>
            </a:extLst>
          </p:cNvPr>
          <p:cNvSpPr/>
          <p:nvPr/>
        </p:nvSpPr>
        <p:spPr>
          <a:xfrm>
            <a:off x="1168955" y="1286240"/>
            <a:ext cx="2867195" cy="523220"/>
          </a:xfrm>
          <a:prstGeom prst="rect">
            <a:avLst/>
          </a:prstGeom>
        </p:spPr>
        <p:txBody>
          <a:bodyPr wrap="none">
            <a:spAutoFit/>
          </a:bodyPr>
          <a:lstStyle/>
          <a:p>
            <a:r>
              <a:rPr lang="en-US" sz="2800" dirty="0"/>
              <a:t>Start to Start cont.</a:t>
            </a:r>
          </a:p>
        </p:txBody>
      </p:sp>
      <p:sp>
        <p:nvSpPr>
          <p:cNvPr id="16" name="Rectangle 15">
            <a:extLst>
              <a:ext uri="{FF2B5EF4-FFF2-40B4-BE49-F238E27FC236}">
                <a16:creationId xmlns:a16="http://schemas.microsoft.com/office/drawing/2014/main" id="{16C3C87C-AD3E-0745-8B07-37675A366E23}"/>
              </a:ext>
            </a:extLst>
          </p:cNvPr>
          <p:cNvSpPr/>
          <p:nvPr/>
        </p:nvSpPr>
        <p:spPr>
          <a:xfrm>
            <a:off x="558800" y="1692184"/>
            <a:ext cx="11209130" cy="234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67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608-5A7B-411E-A55F-55C2F9275A01}"/>
              </a:ext>
            </a:extLst>
          </p:cNvPr>
          <p:cNvSpPr>
            <a:spLocks noGrp="1"/>
          </p:cNvSpPr>
          <p:nvPr>
            <p:ph type="title"/>
          </p:nvPr>
        </p:nvSpPr>
        <p:spPr/>
        <p:txBody>
          <a:bodyPr/>
          <a:lstStyle/>
          <a:p>
            <a:r>
              <a:rPr lang="en-US" dirty="0"/>
              <a:t>Start to finish</a:t>
            </a:r>
          </a:p>
        </p:txBody>
      </p:sp>
      <p:sp>
        <p:nvSpPr>
          <p:cNvPr id="4" name="Rectangle 3">
            <a:extLst>
              <a:ext uri="{FF2B5EF4-FFF2-40B4-BE49-F238E27FC236}">
                <a16:creationId xmlns:a16="http://schemas.microsoft.com/office/drawing/2014/main" id="{31BBB0F7-2400-4442-9FAC-C8838D1F5B56}"/>
              </a:ext>
            </a:extLst>
          </p:cNvPr>
          <p:cNvSpPr/>
          <p:nvPr/>
        </p:nvSpPr>
        <p:spPr>
          <a:xfrm>
            <a:off x="1097280" y="226275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A7FE73-79BC-40B2-939D-24A2FF6EA570}"/>
              </a:ext>
            </a:extLst>
          </p:cNvPr>
          <p:cNvSpPr/>
          <p:nvPr/>
        </p:nvSpPr>
        <p:spPr>
          <a:xfrm>
            <a:off x="4007862" y="225346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15A6E2-D8F3-4D04-BC81-ACB7D3F976B4}"/>
              </a:ext>
            </a:extLst>
          </p:cNvPr>
          <p:cNvSpPr txBox="1"/>
          <p:nvPr/>
        </p:nvSpPr>
        <p:spPr>
          <a:xfrm>
            <a:off x="1097281" y="3722221"/>
            <a:ext cx="10058400" cy="2031325"/>
          </a:xfrm>
          <a:prstGeom prst="rect">
            <a:avLst/>
          </a:prstGeom>
          <a:noFill/>
        </p:spPr>
        <p:txBody>
          <a:bodyPr wrap="square" lIns="91440" tIns="45720" rIns="91440" bIns="45720" rtlCol="0" anchor="t">
            <a:spAutoFit/>
          </a:bodyPr>
          <a:lstStyle/>
          <a:p>
            <a:r>
              <a:rPr lang="en-US" dirty="0"/>
              <a:t>“A logical relationship in which a successor activity cannot finish until a predecessor activity has started.  For example, a-new-accounts-payable-system (successor) has to start before the old-accounting-payable-system(can be shut down (predecessor).” PMBOK P 190 6</a:t>
            </a:r>
            <a:r>
              <a:rPr lang="en-US" baseline="30000" dirty="0"/>
              <a:t>th</a:t>
            </a:r>
            <a:r>
              <a:rPr lang="en-US" dirty="0"/>
              <a:t> ed.</a:t>
            </a:r>
          </a:p>
          <a:p>
            <a:endParaRPr lang="en-US" dirty="0"/>
          </a:p>
          <a:p>
            <a:r>
              <a:rPr lang="en-US" dirty="0"/>
              <a:t>(In this slide, “system” can be taken to mean “computer application”)</a:t>
            </a:r>
          </a:p>
          <a:p>
            <a:endParaRPr lang="en-US" dirty="0"/>
          </a:p>
          <a:p>
            <a:r>
              <a:rPr lang="en-US" dirty="0"/>
              <a:t>For further clarification see: </a:t>
            </a:r>
            <a:r>
              <a:rPr lang="en-US" dirty="0">
                <a:ea typeface="+mn-lt"/>
                <a:cs typeface="+mn-lt"/>
              </a:rPr>
              <a:t>https://www.youtube.com/watch?v=zeS6XJQTZXE</a:t>
            </a:r>
          </a:p>
        </p:txBody>
      </p:sp>
      <p:cxnSp>
        <p:nvCxnSpPr>
          <p:cNvPr id="9" name="Straight Arrow Connector 8">
            <a:extLst>
              <a:ext uri="{FF2B5EF4-FFF2-40B4-BE49-F238E27FC236}">
                <a16:creationId xmlns:a16="http://schemas.microsoft.com/office/drawing/2014/main" id="{CE2C358D-8DC8-4AA3-AB17-606F0826C2E7}"/>
              </a:ext>
            </a:extLst>
          </p:cNvPr>
          <p:cNvCxnSpPr>
            <a:cxnSpLocks/>
            <a:stCxn id="4" idx="1"/>
          </p:cNvCxnSpPr>
          <p:nvPr/>
        </p:nvCxnSpPr>
        <p:spPr>
          <a:xfrm flipH="1" flipV="1">
            <a:off x="639568" y="2656419"/>
            <a:ext cx="457712" cy="9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BD5471-6F42-4658-86E4-DD1A3F59B8B4}"/>
              </a:ext>
            </a:extLst>
          </p:cNvPr>
          <p:cNvCxnSpPr>
            <a:cxnSpLocks/>
          </p:cNvCxnSpPr>
          <p:nvPr/>
        </p:nvCxnSpPr>
        <p:spPr>
          <a:xfrm>
            <a:off x="3523302" y="3326716"/>
            <a:ext cx="2572698" cy="7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6932B4D-B6BB-4890-817B-6C2A569FF89B}"/>
              </a:ext>
            </a:extLst>
          </p:cNvPr>
          <p:cNvCxnSpPr>
            <a:cxnSpLocks/>
          </p:cNvCxnSpPr>
          <p:nvPr/>
        </p:nvCxnSpPr>
        <p:spPr>
          <a:xfrm>
            <a:off x="672119" y="2656418"/>
            <a:ext cx="0" cy="67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1C8D0C-C1D6-4F57-8C3C-88CCB506355C}"/>
              </a:ext>
            </a:extLst>
          </p:cNvPr>
          <p:cNvCxnSpPr>
            <a:cxnSpLocks/>
          </p:cNvCxnSpPr>
          <p:nvPr/>
        </p:nvCxnSpPr>
        <p:spPr>
          <a:xfrm>
            <a:off x="672119" y="3328556"/>
            <a:ext cx="2910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5AEC4C-6E5C-4370-9408-9C87F23F24B1}"/>
              </a:ext>
            </a:extLst>
          </p:cNvPr>
          <p:cNvCxnSpPr>
            <a:cxnSpLocks/>
            <a:endCxn id="5" idx="3"/>
          </p:cNvCxnSpPr>
          <p:nvPr/>
        </p:nvCxnSpPr>
        <p:spPr>
          <a:xfrm flipH="1" flipV="1">
            <a:off x="5638284" y="2656419"/>
            <a:ext cx="457716" cy="677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55D55-62FB-41BC-8982-474BBE53BF9F}"/>
              </a:ext>
            </a:extLst>
          </p:cNvPr>
          <p:cNvSpPr>
            <a:spLocks noGrp="1"/>
          </p:cNvSpPr>
          <p:nvPr>
            <p:ph type="sldNum" sz="quarter" idx="12"/>
          </p:nvPr>
        </p:nvSpPr>
        <p:spPr/>
        <p:txBody>
          <a:bodyPr/>
          <a:lstStyle/>
          <a:p>
            <a:fld id="{2C5D35E2-B754-4CAC-82D3-A862CDCFDB3C}" type="slidenum">
              <a:rPr lang="en-US" smtClean="0"/>
              <a:pPr/>
              <a:t>26</a:t>
            </a:fld>
            <a:endParaRPr lang="en-US"/>
          </a:p>
        </p:txBody>
      </p:sp>
    </p:spTree>
    <p:extLst>
      <p:ext uri="{BB962C8B-B14F-4D97-AF65-F5344CB8AC3E}">
        <p14:creationId xmlns:p14="http://schemas.microsoft.com/office/powerpoint/2010/main" val="2687998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608-5A7B-411E-A55F-55C2F9275A01}"/>
              </a:ext>
            </a:extLst>
          </p:cNvPr>
          <p:cNvSpPr>
            <a:spLocks noGrp="1"/>
          </p:cNvSpPr>
          <p:nvPr>
            <p:ph type="title"/>
          </p:nvPr>
        </p:nvSpPr>
        <p:spPr/>
        <p:txBody>
          <a:bodyPr/>
          <a:lstStyle/>
          <a:p>
            <a:r>
              <a:rPr lang="en-US" dirty="0"/>
              <a:t>Finish to Finish</a:t>
            </a:r>
          </a:p>
        </p:txBody>
      </p:sp>
      <p:sp>
        <p:nvSpPr>
          <p:cNvPr id="4" name="Rectangle 3">
            <a:extLst>
              <a:ext uri="{FF2B5EF4-FFF2-40B4-BE49-F238E27FC236}">
                <a16:creationId xmlns:a16="http://schemas.microsoft.com/office/drawing/2014/main" id="{31BBB0F7-2400-4442-9FAC-C8838D1F5B56}"/>
              </a:ext>
            </a:extLst>
          </p:cNvPr>
          <p:cNvSpPr/>
          <p:nvPr/>
        </p:nvSpPr>
        <p:spPr>
          <a:xfrm>
            <a:off x="1097280" y="226275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A7FE73-79BC-40B2-939D-24A2FF6EA570}"/>
              </a:ext>
            </a:extLst>
          </p:cNvPr>
          <p:cNvSpPr/>
          <p:nvPr/>
        </p:nvSpPr>
        <p:spPr>
          <a:xfrm>
            <a:off x="4007862" y="2253463"/>
            <a:ext cx="1630422" cy="805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F2FB422-69EE-4CBA-9992-490F7950E178}"/>
              </a:ext>
            </a:extLst>
          </p:cNvPr>
          <p:cNvCxnSpPr>
            <a:stCxn id="4" idx="3"/>
          </p:cNvCxnSpPr>
          <p:nvPr/>
        </p:nvCxnSpPr>
        <p:spPr>
          <a:xfrm flipV="1">
            <a:off x="2727702" y="2665708"/>
            <a:ext cx="4649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15A6E2-D8F3-4D04-BC81-ACB7D3F976B4}"/>
              </a:ext>
            </a:extLst>
          </p:cNvPr>
          <p:cNvSpPr txBox="1"/>
          <p:nvPr/>
        </p:nvSpPr>
        <p:spPr>
          <a:xfrm>
            <a:off x="1097281" y="3722221"/>
            <a:ext cx="10058400" cy="923330"/>
          </a:xfrm>
          <a:prstGeom prst="rect">
            <a:avLst/>
          </a:prstGeom>
          <a:noFill/>
        </p:spPr>
        <p:txBody>
          <a:bodyPr wrap="square" rtlCol="0">
            <a:spAutoFit/>
          </a:bodyPr>
          <a:lstStyle/>
          <a:p>
            <a:r>
              <a:rPr lang="en-US" dirty="0"/>
              <a:t>“A logical relationship in which a successor activity cannot finish until a predecessor activity has finished,  For example, writing-a-document (predecessor) is required to finish before editing-the-document (successor) can finish”.  PMBOK p 190 6</a:t>
            </a:r>
            <a:r>
              <a:rPr lang="en-US" baseline="30000" dirty="0"/>
              <a:t>th</a:t>
            </a:r>
            <a:r>
              <a:rPr lang="en-US" dirty="0"/>
              <a:t> ed.</a:t>
            </a:r>
          </a:p>
        </p:txBody>
      </p:sp>
      <p:cxnSp>
        <p:nvCxnSpPr>
          <p:cNvPr id="9" name="Straight Arrow Connector 8">
            <a:extLst>
              <a:ext uri="{FF2B5EF4-FFF2-40B4-BE49-F238E27FC236}">
                <a16:creationId xmlns:a16="http://schemas.microsoft.com/office/drawing/2014/main" id="{CE2C358D-8DC8-4AA3-AB17-606F0826C2E7}"/>
              </a:ext>
            </a:extLst>
          </p:cNvPr>
          <p:cNvCxnSpPr>
            <a:cxnSpLocks/>
          </p:cNvCxnSpPr>
          <p:nvPr/>
        </p:nvCxnSpPr>
        <p:spPr>
          <a:xfrm>
            <a:off x="3135307" y="2665708"/>
            <a:ext cx="1051682" cy="6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BD5471-6F42-4658-86E4-DD1A3F59B8B4}"/>
              </a:ext>
            </a:extLst>
          </p:cNvPr>
          <p:cNvCxnSpPr>
            <a:cxnSpLocks/>
          </p:cNvCxnSpPr>
          <p:nvPr/>
        </p:nvCxnSpPr>
        <p:spPr>
          <a:xfrm>
            <a:off x="4186989" y="3328556"/>
            <a:ext cx="1939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B9741B-B7C2-4672-BF4A-2462BB36D558}"/>
              </a:ext>
            </a:extLst>
          </p:cNvPr>
          <p:cNvCxnSpPr>
            <a:cxnSpLocks/>
          </p:cNvCxnSpPr>
          <p:nvPr/>
        </p:nvCxnSpPr>
        <p:spPr>
          <a:xfrm flipH="1" flipV="1">
            <a:off x="5638284" y="2793872"/>
            <a:ext cx="457716" cy="5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9549807-CE17-442C-A144-B09EA002542A}"/>
              </a:ext>
            </a:extLst>
          </p:cNvPr>
          <p:cNvSpPr>
            <a:spLocks noGrp="1"/>
          </p:cNvSpPr>
          <p:nvPr>
            <p:ph type="sldNum" sz="quarter" idx="12"/>
          </p:nvPr>
        </p:nvSpPr>
        <p:spPr/>
        <p:txBody>
          <a:bodyPr/>
          <a:lstStyle/>
          <a:p>
            <a:fld id="{2C5D35E2-B754-4CAC-82D3-A862CDCFDB3C}" type="slidenum">
              <a:rPr lang="en-US" smtClean="0"/>
              <a:pPr/>
              <a:t>27</a:t>
            </a:fld>
            <a:endParaRPr lang="en-US"/>
          </a:p>
        </p:txBody>
      </p:sp>
      <p:pic>
        <p:nvPicPr>
          <p:cNvPr id="1026" name="Picture 2" descr="https://yt3.ggpht.com/a/AGF-l7_pMecWHyRbIptxfCUJNaT9SXL-7u09YdxKbA=s176-mo-c-c0xffffffff-rj-k-no">
            <a:hlinkClick r:id="rId3"/>
            <a:extLst>
              <a:ext uri="{FF2B5EF4-FFF2-40B4-BE49-F238E27FC236}">
                <a16:creationId xmlns:a16="http://schemas.microsoft.com/office/drawing/2014/main" id="{53F0FA84-6068-2545-8FD5-7984CFF04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98438"/>
            <a:ext cx="609600" cy="60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66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AE69-7589-495E-87D5-75F88C5C977F}"/>
              </a:ext>
            </a:extLst>
          </p:cNvPr>
          <p:cNvSpPr>
            <a:spLocks noGrp="1"/>
          </p:cNvSpPr>
          <p:nvPr>
            <p:ph type="title"/>
          </p:nvPr>
        </p:nvSpPr>
        <p:spPr>
          <a:xfrm>
            <a:off x="1066800" y="-461851"/>
            <a:ext cx="10058400" cy="1450757"/>
          </a:xfrm>
        </p:spPr>
        <p:txBody>
          <a:bodyPr/>
          <a:lstStyle/>
          <a:p>
            <a:r>
              <a:rPr lang="en-US" dirty="0"/>
              <a:t>Critical path</a:t>
            </a:r>
          </a:p>
        </p:txBody>
      </p:sp>
      <p:sp>
        <p:nvSpPr>
          <p:cNvPr id="3" name="Text Placeholder 2">
            <a:extLst>
              <a:ext uri="{FF2B5EF4-FFF2-40B4-BE49-F238E27FC236}">
                <a16:creationId xmlns:a16="http://schemas.microsoft.com/office/drawing/2014/main" id="{1E33C597-9169-425D-8C18-9AB0B088AE4C}"/>
              </a:ext>
            </a:extLst>
          </p:cNvPr>
          <p:cNvSpPr>
            <a:spLocks noGrp="1"/>
          </p:cNvSpPr>
          <p:nvPr>
            <p:ph type="body" idx="1"/>
          </p:nvPr>
        </p:nvSpPr>
        <p:spPr/>
        <p:txBody>
          <a:bodyPr>
            <a:normAutofit/>
          </a:bodyPr>
          <a:lstStyle/>
          <a:p>
            <a:r>
              <a:rPr lang="en-US" u="sng" dirty="0"/>
              <a:t>The </a:t>
            </a:r>
            <a:r>
              <a:rPr lang="en-US" b="1" u="sng" dirty="0"/>
              <a:t>critical path </a:t>
            </a:r>
            <a:r>
              <a:rPr lang="en-US" u="sng" dirty="0"/>
              <a:t>has no free time on it.</a:t>
            </a:r>
          </a:p>
          <a:p>
            <a:r>
              <a:rPr lang="en-US" u="sng" dirty="0"/>
              <a:t>The </a:t>
            </a:r>
            <a:r>
              <a:rPr lang="en-US" b="1" u="sng" dirty="0"/>
              <a:t>Critical path </a:t>
            </a:r>
            <a:r>
              <a:rPr lang="en-US" u="sng" dirty="0"/>
              <a:t>identifies the minimum time that a project will take, and, the activities that compose the critical path. </a:t>
            </a:r>
          </a:p>
          <a:p>
            <a:r>
              <a:rPr lang="en-US" dirty="0"/>
              <a:t>Activities that are not on the critical path(s) contain available time.</a:t>
            </a:r>
          </a:p>
        </p:txBody>
      </p:sp>
      <p:sp>
        <p:nvSpPr>
          <p:cNvPr id="4" name="Rectangle 3">
            <a:extLst>
              <a:ext uri="{FF2B5EF4-FFF2-40B4-BE49-F238E27FC236}">
                <a16:creationId xmlns:a16="http://schemas.microsoft.com/office/drawing/2014/main" id="{A17EFDAC-657F-41E9-94C4-0AB4B1B836FA}"/>
              </a:ext>
            </a:extLst>
          </p:cNvPr>
          <p:cNvSpPr/>
          <p:nvPr/>
        </p:nvSpPr>
        <p:spPr>
          <a:xfrm>
            <a:off x="1873194" y="6483975"/>
            <a:ext cx="10058400" cy="369332"/>
          </a:xfrm>
          <a:prstGeom prst="rect">
            <a:avLst/>
          </a:prstGeom>
        </p:spPr>
        <p:txBody>
          <a:bodyPr wrap="square">
            <a:spAutoFit/>
          </a:bodyPr>
          <a:lstStyle/>
          <a:p>
            <a:r>
              <a:rPr lang="en-US" dirty="0"/>
              <a:t>http://terms.ameagle.com/2011/01/what-is-Activities-what-is-float-is-there.html</a:t>
            </a:r>
          </a:p>
        </p:txBody>
      </p:sp>
      <p:sp>
        <p:nvSpPr>
          <p:cNvPr id="5" name="Slide Number Placeholder 4">
            <a:extLst>
              <a:ext uri="{FF2B5EF4-FFF2-40B4-BE49-F238E27FC236}">
                <a16:creationId xmlns:a16="http://schemas.microsoft.com/office/drawing/2014/main" id="{E32C556E-603A-4C21-9C6F-92FCB69103B5}"/>
              </a:ext>
            </a:extLst>
          </p:cNvPr>
          <p:cNvSpPr>
            <a:spLocks noGrp="1"/>
          </p:cNvSpPr>
          <p:nvPr>
            <p:ph type="sldNum" sz="quarter" idx="12"/>
          </p:nvPr>
        </p:nvSpPr>
        <p:spPr/>
        <p:txBody>
          <a:bodyPr/>
          <a:lstStyle/>
          <a:p>
            <a:fld id="{2C5D35E2-B754-4CAC-82D3-A862CDCFDB3C}" type="slidenum">
              <a:rPr lang="en-US" smtClean="0"/>
              <a:pPr/>
              <a:t>28</a:t>
            </a:fld>
            <a:endParaRPr lang="en-US"/>
          </a:p>
        </p:txBody>
      </p:sp>
      <p:sp>
        <p:nvSpPr>
          <p:cNvPr id="6" name="Rectangle 5">
            <a:extLst>
              <a:ext uri="{FF2B5EF4-FFF2-40B4-BE49-F238E27FC236}">
                <a16:creationId xmlns:a16="http://schemas.microsoft.com/office/drawing/2014/main" id="{D27E8CCA-66B8-794B-9D33-8A885FFFFAB2}"/>
              </a:ext>
            </a:extLst>
          </p:cNvPr>
          <p:cNvSpPr/>
          <p:nvPr/>
        </p:nvSpPr>
        <p:spPr>
          <a:xfrm>
            <a:off x="3084256" y="4238248"/>
            <a:ext cx="477778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=0Lo4zsB-bjE</a:t>
            </a:r>
          </a:p>
        </p:txBody>
      </p:sp>
      <p:sp>
        <p:nvSpPr>
          <p:cNvPr id="7" name="Rectangle 6">
            <a:extLst>
              <a:ext uri="{FF2B5EF4-FFF2-40B4-BE49-F238E27FC236}">
                <a16:creationId xmlns:a16="http://schemas.microsoft.com/office/drawing/2014/main" id="{A68EC8C8-4C64-5040-B602-CDBAE2CDDA09}"/>
              </a:ext>
            </a:extLst>
          </p:cNvPr>
          <p:cNvSpPr/>
          <p:nvPr/>
        </p:nvSpPr>
        <p:spPr>
          <a:xfrm>
            <a:off x="3084256" y="4730354"/>
            <a:ext cx="4961679"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=4oDLMs11Exs</a:t>
            </a:r>
          </a:p>
        </p:txBody>
      </p:sp>
    </p:spTree>
    <p:extLst>
      <p:ext uri="{BB962C8B-B14F-4D97-AF65-F5344CB8AC3E}">
        <p14:creationId xmlns:p14="http://schemas.microsoft.com/office/powerpoint/2010/main" val="3498950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a:solidFill>
                  <a:srgbClr val="231F20"/>
                </a:solidFill>
                <a:latin typeface="Arial" panose="020B0604020202020204" pitchFamily="34" charset="0"/>
              </a:rPr>
              <a:t>6.4 Estimate Activity resources</a:t>
            </a:r>
          </a:p>
        </p:txBody>
      </p:sp>
      <p:pic>
        <p:nvPicPr>
          <p:cNvPr id="4" name="Picture 3" descr="people1.gif"/>
          <p:cNvPicPr>
            <a:picLocks noChangeAspect="1"/>
          </p:cNvPicPr>
          <p:nvPr>
            <p:custDataLst>
              <p:tags r:id="rId1"/>
            </p:custDataLst>
          </p:nvPr>
        </p:nvPicPr>
        <p:blipFill>
          <a:blip r:embed="rId5" cstate="print"/>
          <a:stretch>
            <a:fillRect/>
          </a:stretch>
        </p:blipFill>
        <p:spPr>
          <a:xfrm>
            <a:off x="3733800" y="4205288"/>
            <a:ext cx="2047875" cy="1755321"/>
          </a:xfrm>
          <a:prstGeom prst="rect">
            <a:avLst/>
          </a:prstGeom>
          <a:ln>
            <a:noFill/>
          </a:ln>
          <a:effectLst>
            <a:softEdge rad="112500"/>
          </a:effectLst>
        </p:spPr>
      </p:pic>
      <p:sp>
        <p:nvSpPr>
          <p:cNvPr id="5" name="Content Placeholder 2"/>
          <p:cNvSpPr txBox="1">
            <a:spLocks/>
          </p:cNvSpPr>
          <p:nvPr/>
        </p:nvSpPr>
        <p:spPr>
          <a:xfrm>
            <a:off x="838200" y="1690688"/>
            <a:ext cx="82296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prstClr val="black"/>
                </a:solidFill>
              </a:rPr>
              <a:t>Resources to complete activities</a:t>
            </a:r>
          </a:p>
          <a:p>
            <a:r>
              <a:rPr lang="en-US">
                <a:solidFill>
                  <a:prstClr val="black"/>
                </a:solidFill>
              </a:rPr>
              <a:t>People</a:t>
            </a:r>
          </a:p>
          <a:p>
            <a:r>
              <a:rPr lang="en-US">
                <a:solidFill>
                  <a:prstClr val="black"/>
                </a:solidFill>
              </a:rPr>
              <a:t>Equipment</a:t>
            </a:r>
          </a:p>
          <a:p>
            <a:r>
              <a:rPr lang="en-US">
                <a:solidFill>
                  <a:prstClr val="black"/>
                </a:solidFill>
              </a:rPr>
              <a:t>Materials</a:t>
            </a:r>
          </a:p>
          <a:p>
            <a:r>
              <a:rPr lang="en-US">
                <a:solidFill>
                  <a:prstClr val="black"/>
                </a:solidFill>
              </a:rPr>
              <a:t>Facilities</a:t>
            </a:r>
            <a:endParaRPr lang="en-US" dirty="0">
              <a:solidFill>
                <a:prstClr val="black"/>
              </a:solidFill>
            </a:endParaRPr>
          </a:p>
        </p:txBody>
      </p:sp>
      <p:pic>
        <p:nvPicPr>
          <p:cNvPr id="6" name="Picture 5" descr="wood.jpg"/>
          <p:cNvPicPr>
            <a:picLocks noChangeAspect="1"/>
          </p:cNvPicPr>
          <p:nvPr>
            <p:custDataLst>
              <p:tags r:id="rId2"/>
            </p:custDataLst>
          </p:nvPr>
        </p:nvPicPr>
        <p:blipFill>
          <a:blip r:embed="rId6" cstate="print"/>
          <a:stretch>
            <a:fillRect/>
          </a:stretch>
        </p:blipFill>
        <p:spPr>
          <a:xfrm>
            <a:off x="5257800" y="2909888"/>
            <a:ext cx="2114550" cy="2114550"/>
          </a:xfrm>
          <a:prstGeom prst="rect">
            <a:avLst/>
          </a:prstGeom>
          <a:ln>
            <a:noFill/>
          </a:ln>
          <a:effectLst>
            <a:softEdge rad="112500"/>
          </a:effectLst>
        </p:spPr>
      </p:pic>
      <p:pic>
        <p:nvPicPr>
          <p:cNvPr id="7" name="Picture 6" descr="bricks.jpg"/>
          <p:cNvPicPr>
            <a:picLocks noChangeAspect="1"/>
          </p:cNvPicPr>
          <p:nvPr>
            <p:custDataLst>
              <p:tags r:id="rId3"/>
            </p:custDataLst>
          </p:nvPr>
        </p:nvPicPr>
        <p:blipFill>
          <a:blip r:embed="rId7" cstate="print"/>
          <a:stretch>
            <a:fillRect/>
          </a:stretch>
        </p:blipFill>
        <p:spPr>
          <a:xfrm>
            <a:off x="3505200" y="2452688"/>
            <a:ext cx="2362200" cy="1817077"/>
          </a:xfrm>
          <a:prstGeom prst="rect">
            <a:avLst/>
          </a:prstGeom>
          <a:ln>
            <a:noFill/>
          </a:ln>
          <a:effectLst>
            <a:softEdge rad="112500"/>
          </a:effectLst>
        </p:spPr>
      </p:pic>
      <p:sp>
        <p:nvSpPr>
          <p:cNvPr id="3" name="Slide Number Placeholder 2">
            <a:extLst>
              <a:ext uri="{FF2B5EF4-FFF2-40B4-BE49-F238E27FC236}">
                <a16:creationId xmlns:a16="http://schemas.microsoft.com/office/drawing/2014/main" id="{1B23811F-A817-4B17-B9FB-7BCAC2543D33}"/>
              </a:ext>
            </a:extLst>
          </p:cNvPr>
          <p:cNvSpPr>
            <a:spLocks noGrp="1"/>
          </p:cNvSpPr>
          <p:nvPr>
            <p:ph type="sldNum" sz="quarter" idx="12"/>
          </p:nvPr>
        </p:nvSpPr>
        <p:spPr/>
        <p:txBody>
          <a:bodyPr/>
          <a:lstStyle/>
          <a:p>
            <a:fld id="{2C5D35E2-B754-4CAC-82D3-A862CDCFDB3C}" type="slidenum">
              <a:rPr lang="en-US" smtClean="0"/>
              <a:pPr/>
              <a:t>29</a:t>
            </a:fld>
            <a:endParaRPr lang="en-US"/>
          </a:p>
        </p:txBody>
      </p:sp>
    </p:spTree>
    <p:extLst>
      <p:ext uri="{BB962C8B-B14F-4D97-AF65-F5344CB8AC3E}">
        <p14:creationId xmlns:p14="http://schemas.microsoft.com/office/powerpoint/2010/main" val="329061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endParaRPr lang="en-US" b="0" i="0" u="none" strike="noStrike" baseline="0" dirty="0">
              <a:solidFill>
                <a:srgbClr val="231F20"/>
              </a:solidFill>
              <a:latin typeface="Arial" panose="020B0604020202020204" pitchFamily="34" charset="0"/>
            </a:endParaRPr>
          </a:p>
        </p:txBody>
      </p:sp>
      <p:sp>
        <p:nvSpPr>
          <p:cNvPr id="3" name="Text Placeholder 2"/>
          <p:cNvSpPr>
            <a:spLocks noGrp="1"/>
          </p:cNvSpPr>
          <p:nvPr>
            <p:ph type="body" idx="1"/>
          </p:nvPr>
        </p:nvSpPr>
        <p:spPr/>
        <p:txBody>
          <a:bodyPr>
            <a:normAutofit/>
          </a:bodyPr>
          <a:lstStyle/>
          <a:p>
            <a:r>
              <a:rPr lang="en-US" dirty="0"/>
              <a:t>Defines how the schedule will be:</a:t>
            </a:r>
          </a:p>
          <a:p>
            <a:pPr lvl="1"/>
            <a:r>
              <a:rPr lang="en-US" dirty="0"/>
              <a:t>Developed</a:t>
            </a:r>
          </a:p>
          <a:p>
            <a:pPr lvl="1"/>
            <a:r>
              <a:rPr lang="en-US" dirty="0"/>
              <a:t>Managed</a:t>
            </a:r>
          </a:p>
          <a:p>
            <a:pPr lvl="1"/>
            <a:r>
              <a:rPr lang="en-US" dirty="0"/>
              <a:t>Executed</a:t>
            </a:r>
          </a:p>
          <a:p>
            <a:pPr lvl="1"/>
            <a:r>
              <a:rPr lang="en-US" dirty="0"/>
              <a:t>Controlled</a:t>
            </a:r>
          </a:p>
          <a:p>
            <a:r>
              <a:rPr lang="en-US" dirty="0"/>
              <a:t>Defines schedule management approach for entire project</a:t>
            </a:r>
          </a:p>
        </p:txBody>
      </p:sp>
      <p:sp>
        <p:nvSpPr>
          <p:cNvPr id="4" name="Slide Number Placeholder 3">
            <a:extLst>
              <a:ext uri="{FF2B5EF4-FFF2-40B4-BE49-F238E27FC236}">
                <a16:creationId xmlns:a16="http://schemas.microsoft.com/office/drawing/2014/main" id="{57686461-E5EA-4E68-BDC3-0FA013D85A52}"/>
              </a:ext>
            </a:extLst>
          </p:cNvPr>
          <p:cNvSpPr>
            <a:spLocks noGrp="1"/>
          </p:cNvSpPr>
          <p:nvPr>
            <p:ph type="sldNum" sz="quarter" idx="12"/>
          </p:nvPr>
        </p:nvSpPr>
        <p:spPr/>
        <p:txBody>
          <a:bodyPr/>
          <a:lstStyle/>
          <a:p>
            <a:fld id="{2C5D35E2-B754-4CAC-82D3-A862CDCFDB3C}" type="slidenum">
              <a:rPr lang="en-US" smtClean="0"/>
              <a:pPr/>
              <a:t>3</a:t>
            </a:fld>
            <a:endParaRPr lang="en-US"/>
          </a:p>
        </p:txBody>
      </p:sp>
    </p:spTree>
    <p:extLst>
      <p:ext uri="{BB962C8B-B14F-4D97-AF65-F5344CB8AC3E}">
        <p14:creationId xmlns:p14="http://schemas.microsoft.com/office/powerpoint/2010/main" val="214547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Availability Issues</a:t>
            </a:r>
          </a:p>
        </p:txBody>
      </p:sp>
      <p:sp>
        <p:nvSpPr>
          <p:cNvPr id="3" name="Content Placeholder 2"/>
          <p:cNvSpPr>
            <a:spLocks noGrp="1"/>
          </p:cNvSpPr>
          <p:nvPr>
            <p:ph idx="1"/>
          </p:nvPr>
        </p:nvSpPr>
        <p:spPr/>
        <p:txBody>
          <a:bodyPr/>
          <a:lstStyle/>
          <a:p>
            <a:pPr marL="0" indent="0">
              <a:buNone/>
            </a:pPr>
            <a:endParaRPr lang="en-US" dirty="0"/>
          </a:p>
          <a:p>
            <a:r>
              <a:rPr lang="en-US" dirty="0"/>
              <a:t>Negotiate</a:t>
            </a:r>
            <a:r>
              <a:rPr lang="en-US" baseline="0" dirty="0"/>
              <a:t> for resources</a:t>
            </a:r>
          </a:p>
          <a:p>
            <a:r>
              <a:rPr lang="en-US" dirty="0"/>
              <a:t>Delay</a:t>
            </a:r>
            <a:r>
              <a:rPr lang="en-US" baseline="0" dirty="0"/>
              <a:t> the activity or project</a:t>
            </a:r>
          </a:p>
          <a:p>
            <a:r>
              <a:rPr lang="en-US" baseline="0" dirty="0"/>
              <a:t>Find alternative resources</a:t>
            </a:r>
            <a:endParaRPr lang="en-US" dirty="0"/>
          </a:p>
        </p:txBody>
      </p:sp>
      <p:sp>
        <p:nvSpPr>
          <p:cNvPr id="4" name="Slide Number Placeholder 3">
            <a:extLst>
              <a:ext uri="{FF2B5EF4-FFF2-40B4-BE49-F238E27FC236}">
                <a16:creationId xmlns:a16="http://schemas.microsoft.com/office/drawing/2014/main" id="{1EE941DC-7FA1-46FC-B195-B79F36163B04}"/>
              </a:ext>
            </a:extLst>
          </p:cNvPr>
          <p:cNvSpPr>
            <a:spLocks noGrp="1"/>
          </p:cNvSpPr>
          <p:nvPr>
            <p:ph type="sldNum" sz="quarter" idx="12"/>
          </p:nvPr>
        </p:nvSpPr>
        <p:spPr/>
        <p:txBody>
          <a:bodyPr/>
          <a:lstStyle/>
          <a:p>
            <a:fld id="{2C5D35E2-B754-4CAC-82D3-A862CDCFDB3C}" type="slidenum">
              <a:rPr lang="en-US" smtClean="0"/>
              <a:pPr/>
              <a:t>30</a:t>
            </a:fld>
            <a:endParaRPr lang="en-US"/>
          </a:p>
        </p:txBody>
      </p:sp>
    </p:spTree>
    <p:custDataLst>
      <p:tags r:id="rId1"/>
    </p:custDataLst>
    <p:extLst>
      <p:ext uri="{BB962C8B-B14F-4D97-AF65-F5344CB8AC3E}">
        <p14:creationId xmlns:p14="http://schemas.microsoft.com/office/powerpoint/2010/main" val="42637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C161-E157-F544-BB7F-A43387F4FACB}"/>
              </a:ext>
            </a:extLst>
          </p:cNvPr>
          <p:cNvSpPr>
            <a:spLocks noGrp="1"/>
          </p:cNvSpPr>
          <p:nvPr>
            <p:ph type="title"/>
          </p:nvPr>
        </p:nvSpPr>
        <p:spPr/>
        <p:txBody>
          <a:bodyPr/>
          <a:lstStyle/>
          <a:p>
            <a:r>
              <a:rPr lang="en-US" dirty="0"/>
              <a:t>Factors impacting estimation (p. 197)</a:t>
            </a:r>
          </a:p>
        </p:txBody>
      </p:sp>
      <p:sp>
        <p:nvSpPr>
          <p:cNvPr id="3" name="Content Placeholder 2">
            <a:extLst>
              <a:ext uri="{FF2B5EF4-FFF2-40B4-BE49-F238E27FC236}">
                <a16:creationId xmlns:a16="http://schemas.microsoft.com/office/drawing/2014/main" id="{F66B566C-45AD-E947-AFE2-5058FE600259}"/>
              </a:ext>
            </a:extLst>
          </p:cNvPr>
          <p:cNvSpPr>
            <a:spLocks noGrp="1"/>
          </p:cNvSpPr>
          <p:nvPr>
            <p:ph idx="1"/>
          </p:nvPr>
        </p:nvSpPr>
        <p:spPr/>
        <p:txBody>
          <a:bodyPr vert="horz" lIns="0" tIns="45720" rIns="0" bIns="45720" rtlCol="0" anchor="t">
            <a:normAutofit/>
          </a:bodyPr>
          <a:lstStyle/>
          <a:p>
            <a:r>
              <a:rPr lang="en-US" u="sng" dirty="0"/>
              <a:t>Law of diminishing returns: </a:t>
            </a:r>
            <a:r>
              <a:rPr lang="en-US" dirty="0"/>
              <a:t>at some point more inputs do not create more outputs, and if taken to an extreme, even more inputs can reduce overall output.</a:t>
            </a:r>
          </a:p>
          <a:p>
            <a:endParaRPr lang="en-US" dirty="0"/>
          </a:p>
          <a:p>
            <a:r>
              <a:rPr lang="en-US" u="sng" dirty="0"/>
              <a:t>Advances in technology: </a:t>
            </a:r>
            <a:r>
              <a:rPr lang="en-US" dirty="0"/>
              <a:t>Can reduce duration estimates</a:t>
            </a:r>
          </a:p>
          <a:p>
            <a:endParaRPr lang="en-US" dirty="0"/>
          </a:p>
          <a:p>
            <a:r>
              <a:rPr lang="en-US" u="sng" dirty="0"/>
              <a:t>Motivation of staff: </a:t>
            </a:r>
          </a:p>
          <a:p>
            <a:pPr lvl="1"/>
            <a:r>
              <a:rPr lang="en-US" dirty="0"/>
              <a:t>Parkinson’s law: Work tends to expand to fill the time available</a:t>
            </a:r>
          </a:p>
          <a:p>
            <a:pPr lvl="1"/>
            <a:r>
              <a:rPr lang="en-US" dirty="0"/>
              <a:t>Procrastination: teams can postpone significant effort until the due date.</a:t>
            </a:r>
          </a:p>
          <a:p>
            <a:endParaRPr lang="en-US" dirty="0"/>
          </a:p>
        </p:txBody>
      </p:sp>
      <p:sp>
        <p:nvSpPr>
          <p:cNvPr id="4" name="Slide Number Placeholder 3">
            <a:extLst>
              <a:ext uri="{FF2B5EF4-FFF2-40B4-BE49-F238E27FC236}">
                <a16:creationId xmlns:a16="http://schemas.microsoft.com/office/drawing/2014/main" id="{94834906-1897-5146-801A-94CE48EBF17E}"/>
              </a:ext>
            </a:extLst>
          </p:cNvPr>
          <p:cNvSpPr>
            <a:spLocks noGrp="1"/>
          </p:cNvSpPr>
          <p:nvPr>
            <p:ph type="sldNum" sz="quarter" idx="12"/>
          </p:nvPr>
        </p:nvSpPr>
        <p:spPr/>
        <p:txBody>
          <a:bodyPr/>
          <a:lstStyle/>
          <a:p>
            <a:fld id="{2C5D35E2-B754-4CAC-82D3-A862CDCFDB3C}" type="slidenum">
              <a:rPr lang="en-US" smtClean="0"/>
              <a:pPr/>
              <a:t>31</a:t>
            </a:fld>
            <a:endParaRPr lang="en-US"/>
          </a:p>
        </p:txBody>
      </p:sp>
    </p:spTree>
    <p:extLst>
      <p:ext uri="{BB962C8B-B14F-4D97-AF65-F5344CB8AC3E}">
        <p14:creationId xmlns:p14="http://schemas.microsoft.com/office/powerpoint/2010/main" val="4232533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Analogous Estimating</a:t>
            </a:r>
          </a:p>
        </p:txBody>
      </p:sp>
      <p:sp>
        <p:nvSpPr>
          <p:cNvPr id="3" name="Content Placeholder 2"/>
          <p:cNvSpPr>
            <a:spLocks noGrp="1"/>
          </p:cNvSpPr>
          <p:nvPr>
            <p:ph idx="1"/>
          </p:nvPr>
        </p:nvSpPr>
        <p:spPr/>
        <p:txBody>
          <a:bodyPr/>
          <a:lstStyle/>
          <a:p>
            <a:r>
              <a:rPr lang="en-US" dirty="0"/>
              <a:t>Creates an</a:t>
            </a:r>
            <a:r>
              <a:rPr lang="en-US" baseline="0" dirty="0"/>
              <a:t> analogy</a:t>
            </a:r>
          </a:p>
          <a:p>
            <a:r>
              <a:rPr lang="en-US" baseline="0" dirty="0"/>
              <a:t>Similar project work</a:t>
            </a:r>
          </a:p>
          <a:p>
            <a:r>
              <a:rPr lang="en-US" baseline="0" dirty="0"/>
              <a:t>Historical information</a:t>
            </a:r>
          </a:p>
          <a:p>
            <a:r>
              <a:rPr lang="en-US" baseline="0" dirty="0"/>
              <a:t>Top-down estimating</a:t>
            </a:r>
            <a:endParaRPr lang="en-US" dirty="0"/>
          </a:p>
        </p:txBody>
      </p:sp>
      <p:pic>
        <p:nvPicPr>
          <p:cNvPr id="4" name="Picture 3" descr="blueprint.jpg"/>
          <p:cNvPicPr>
            <a:picLocks noChangeAspect="1"/>
          </p:cNvPicPr>
          <p:nvPr>
            <p:custDataLst>
              <p:tags r:id="rId2"/>
            </p:custDataLst>
          </p:nvPr>
        </p:nvPicPr>
        <p:blipFill>
          <a:blip r:embed="rId5" cstate="print"/>
          <a:stretch>
            <a:fillRect/>
          </a:stretch>
        </p:blipFill>
        <p:spPr>
          <a:xfrm>
            <a:off x="7239000" y="4366429"/>
            <a:ext cx="3219450" cy="2139146"/>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5582BAEC-0B44-4CF3-AACA-283B4D3138B5}"/>
              </a:ext>
            </a:extLst>
          </p:cNvPr>
          <p:cNvSpPr>
            <a:spLocks noGrp="1"/>
          </p:cNvSpPr>
          <p:nvPr>
            <p:ph type="sldNum" sz="quarter" idx="12"/>
          </p:nvPr>
        </p:nvSpPr>
        <p:spPr/>
        <p:txBody>
          <a:bodyPr/>
          <a:lstStyle/>
          <a:p>
            <a:fld id="{2C5D35E2-B754-4CAC-82D3-A862CDCFDB3C}" type="slidenum">
              <a:rPr lang="en-US" smtClean="0"/>
              <a:pPr/>
              <a:t>32</a:t>
            </a:fld>
            <a:endParaRPr lang="en-US"/>
          </a:p>
        </p:txBody>
      </p:sp>
    </p:spTree>
    <p:custDataLst>
      <p:tags r:id="rId1"/>
    </p:custDataLst>
    <p:extLst>
      <p:ext uri="{BB962C8B-B14F-4D97-AF65-F5344CB8AC3E}">
        <p14:creationId xmlns:p14="http://schemas.microsoft.com/office/powerpoint/2010/main" val="352620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Estimating</a:t>
            </a:r>
          </a:p>
        </p:txBody>
      </p:sp>
      <p:sp>
        <p:nvSpPr>
          <p:cNvPr id="3" name="Content Placeholder 2"/>
          <p:cNvSpPr>
            <a:spLocks noGrp="1"/>
          </p:cNvSpPr>
          <p:nvPr>
            <p:ph idx="1"/>
          </p:nvPr>
        </p:nvSpPr>
        <p:spPr/>
        <p:txBody>
          <a:bodyPr/>
          <a:lstStyle/>
          <a:p>
            <a:r>
              <a:rPr lang="en-US" dirty="0"/>
              <a:t>Parameter</a:t>
            </a:r>
            <a:r>
              <a:rPr lang="en-US" baseline="0" dirty="0"/>
              <a:t> for estimating</a:t>
            </a:r>
          </a:p>
          <a:p>
            <a:r>
              <a:rPr lang="en-US" baseline="0" dirty="0"/>
              <a:t>Repetitive work</a:t>
            </a:r>
          </a:p>
          <a:p>
            <a:endParaRPr lang="en-US" baseline="0" dirty="0"/>
          </a:p>
          <a:p>
            <a:endParaRPr lang="en-US" dirty="0"/>
          </a:p>
          <a:p>
            <a:r>
              <a:rPr lang="en-US" dirty="0"/>
              <a:t>“An estimating technique in which an algorithm is used to calculate cost or duration based on historical data and project parameters.” Regression analysis is good for this.</a:t>
            </a:r>
          </a:p>
        </p:txBody>
      </p:sp>
      <p:sp>
        <p:nvSpPr>
          <p:cNvPr id="4" name="Slide Number Placeholder 3">
            <a:extLst>
              <a:ext uri="{FF2B5EF4-FFF2-40B4-BE49-F238E27FC236}">
                <a16:creationId xmlns:a16="http://schemas.microsoft.com/office/drawing/2014/main" id="{7F3354D0-7C58-4592-B0B1-D82D6F597538}"/>
              </a:ext>
            </a:extLst>
          </p:cNvPr>
          <p:cNvSpPr>
            <a:spLocks noGrp="1"/>
          </p:cNvSpPr>
          <p:nvPr>
            <p:ph type="sldNum" sz="quarter" idx="12"/>
          </p:nvPr>
        </p:nvSpPr>
        <p:spPr/>
        <p:txBody>
          <a:bodyPr/>
          <a:lstStyle/>
          <a:p>
            <a:fld id="{2C5D35E2-B754-4CAC-82D3-A862CDCFDB3C}" type="slidenum">
              <a:rPr lang="en-US" smtClean="0"/>
              <a:pPr/>
              <a:t>33</a:t>
            </a:fld>
            <a:endParaRPr lang="en-US"/>
          </a:p>
        </p:txBody>
      </p:sp>
    </p:spTree>
    <p:custDataLst>
      <p:tags r:id="rId1"/>
    </p:custDataLst>
    <p:extLst>
      <p:ext uri="{BB962C8B-B14F-4D97-AF65-F5344CB8AC3E}">
        <p14:creationId xmlns:p14="http://schemas.microsoft.com/office/powerpoint/2010/main" val="2078481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PERT Estimates</a:t>
            </a:r>
          </a:p>
        </p:txBody>
      </p:sp>
      <p:sp>
        <p:nvSpPr>
          <p:cNvPr id="3" name="Content Placeholder 2"/>
          <p:cNvSpPr>
            <a:spLocks noGrp="1"/>
          </p:cNvSpPr>
          <p:nvPr>
            <p:ph idx="1"/>
          </p:nvPr>
        </p:nvSpPr>
        <p:spPr/>
        <p:txBody>
          <a:bodyPr/>
          <a:lstStyle/>
          <a:p>
            <a:r>
              <a:rPr lang="en-US" dirty="0"/>
              <a:t>Program Evaluation and Review Technique</a:t>
            </a:r>
          </a:p>
          <a:p>
            <a:r>
              <a:rPr lang="en-US" dirty="0"/>
              <a:t>Also called beta distribution</a:t>
            </a:r>
          </a:p>
          <a:p>
            <a:pPr lvl="0"/>
            <a:r>
              <a:rPr lang="en-US" dirty="0"/>
              <a:t>(O+(4ML)+P)/6=estimate</a:t>
            </a:r>
          </a:p>
          <a:p>
            <a:pPr lvl="0"/>
            <a:r>
              <a:rPr lang="en-US" dirty="0"/>
              <a:t>(25+(4x45)+75)/6=46.66 hours</a:t>
            </a:r>
          </a:p>
        </p:txBody>
      </p:sp>
      <p:sp>
        <p:nvSpPr>
          <p:cNvPr id="4" name="Slide Number Placeholder 3">
            <a:extLst>
              <a:ext uri="{FF2B5EF4-FFF2-40B4-BE49-F238E27FC236}">
                <a16:creationId xmlns:a16="http://schemas.microsoft.com/office/drawing/2014/main" id="{C08B7392-FBAF-4732-AC2C-01D0C0508728}"/>
              </a:ext>
            </a:extLst>
          </p:cNvPr>
          <p:cNvSpPr>
            <a:spLocks noGrp="1"/>
          </p:cNvSpPr>
          <p:nvPr>
            <p:ph type="sldNum" sz="quarter" idx="12"/>
          </p:nvPr>
        </p:nvSpPr>
        <p:spPr/>
        <p:txBody>
          <a:bodyPr/>
          <a:lstStyle/>
          <a:p>
            <a:fld id="{2C5D35E2-B754-4CAC-82D3-A862CDCFDB3C}" type="slidenum">
              <a:rPr lang="en-US" smtClean="0"/>
              <a:pPr/>
              <a:t>34</a:t>
            </a:fld>
            <a:endParaRPr lang="en-US"/>
          </a:p>
        </p:txBody>
      </p:sp>
    </p:spTree>
    <p:custDataLst>
      <p:tags r:id="rId1"/>
    </p:custDataLst>
    <p:extLst>
      <p:ext uri="{BB962C8B-B14F-4D97-AF65-F5344CB8AC3E}">
        <p14:creationId xmlns:p14="http://schemas.microsoft.com/office/powerpoint/2010/main" val="109952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Three-Point Estimates</a:t>
            </a:r>
          </a:p>
        </p:txBody>
      </p:sp>
      <p:sp>
        <p:nvSpPr>
          <p:cNvPr id="3" name="Content Placeholder 2"/>
          <p:cNvSpPr>
            <a:spLocks noGrp="1"/>
          </p:cNvSpPr>
          <p:nvPr>
            <p:ph idx="1"/>
          </p:nvPr>
        </p:nvSpPr>
        <p:spPr/>
        <p:txBody>
          <a:bodyPr/>
          <a:lstStyle/>
          <a:p>
            <a:r>
              <a:rPr lang="en-US" dirty="0"/>
              <a:t>Finds an average of</a:t>
            </a:r>
          </a:p>
          <a:p>
            <a:pPr lvl="1"/>
            <a:r>
              <a:rPr lang="en-US" dirty="0"/>
              <a:t>Optimistic</a:t>
            </a:r>
          </a:p>
          <a:p>
            <a:pPr lvl="1"/>
            <a:r>
              <a:rPr lang="en-US" dirty="0"/>
              <a:t>Most likely</a:t>
            </a:r>
          </a:p>
          <a:p>
            <a:pPr lvl="1"/>
            <a:r>
              <a:rPr lang="en-US" dirty="0"/>
              <a:t>Pessimistic</a:t>
            </a:r>
          </a:p>
          <a:p>
            <a:pPr lvl="1"/>
            <a:r>
              <a:rPr lang="en-US" dirty="0"/>
              <a:t>Also called triangular distribution</a:t>
            </a:r>
          </a:p>
          <a:p>
            <a:pPr lvl="0"/>
            <a:r>
              <a:rPr lang="en-US" dirty="0"/>
              <a:t>(O+ML+P)/3=estimate</a:t>
            </a:r>
          </a:p>
          <a:p>
            <a:pPr lvl="0"/>
            <a:r>
              <a:rPr lang="en-US" dirty="0"/>
              <a:t>(25+45+75)/3=48.33 hours</a:t>
            </a:r>
          </a:p>
        </p:txBody>
      </p:sp>
      <p:sp>
        <p:nvSpPr>
          <p:cNvPr id="4" name="Slide Number Placeholder 3">
            <a:extLst>
              <a:ext uri="{FF2B5EF4-FFF2-40B4-BE49-F238E27FC236}">
                <a16:creationId xmlns:a16="http://schemas.microsoft.com/office/drawing/2014/main" id="{FADF8244-7458-4606-AF5B-C04A3F21F980}"/>
              </a:ext>
            </a:extLst>
          </p:cNvPr>
          <p:cNvSpPr>
            <a:spLocks noGrp="1"/>
          </p:cNvSpPr>
          <p:nvPr>
            <p:ph type="sldNum" sz="quarter" idx="12"/>
          </p:nvPr>
        </p:nvSpPr>
        <p:spPr/>
        <p:txBody>
          <a:bodyPr/>
          <a:lstStyle/>
          <a:p>
            <a:fld id="{2C5D35E2-B754-4CAC-82D3-A862CDCFDB3C}" type="slidenum">
              <a:rPr lang="en-US" smtClean="0"/>
              <a:pPr/>
              <a:t>35</a:t>
            </a:fld>
            <a:endParaRPr lang="en-US"/>
          </a:p>
        </p:txBody>
      </p:sp>
    </p:spTree>
    <p:custDataLst>
      <p:tags r:id="rId1"/>
    </p:custDataLst>
    <p:extLst>
      <p:ext uri="{BB962C8B-B14F-4D97-AF65-F5344CB8AC3E}">
        <p14:creationId xmlns:p14="http://schemas.microsoft.com/office/powerpoint/2010/main" val="319293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a:solidFill>
                  <a:srgbClr val="231F20"/>
                </a:solidFill>
                <a:latin typeface="Arial" panose="020B0604020202020204" pitchFamily="34" charset="0"/>
              </a:rPr>
              <a:t>6.6 Develop Schedule</a:t>
            </a:r>
          </a:p>
        </p:txBody>
      </p:sp>
      <p:sp>
        <p:nvSpPr>
          <p:cNvPr id="3" name="Text Placeholder 2"/>
          <p:cNvSpPr>
            <a:spLocks noGrp="1"/>
          </p:cNvSpPr>
          <p:nvPr>
            <p:ph type="body" idx="1"/>
          </p:nvPr>
        </p:nvSpPr>
        <p:spPr/>
        <p:txBody>
          <a:bodyPr/>
          <a:lstStyle/>
          <a:p>
            <a:r>
              <a:rPr lang="en-US" dirty="0"/>
              <a:t>Defines the sequence of events</a:t>
            </a:r>
          </a:p>
          <a:p>
            <a:r>
              <a:rPr lang="en-US" dirty="0"/>
              <a:t>Durations of the activities and project</a:t>
            </a:r>
          </a:p>
          <a:p>
            <a:r>
              <a:rPr lang="en-US" dirty="0"/>
              <a:t>Determines when resources are needed</a:t>
            </a:r>
          </a:p>
          <a:p>
            <a:r>
              <a:rPr lang="en-US" dirty="0"/>
              <a:t>Establishes logical relationships between activities</a:t>
            </a:r>
          </a:p>
        </p:txBody>
      </p:sp>
      <p:sp>
        <p:nvSpPr>
          <p:cNvPr id="4" name="Slide Number Placeholder 3">
            <a:extLst>
              <a:ext uri="{FF2B5EF4-FFF2-40B4-BE49-F238E27FC236}">
                <a16:creationId xmlns:a16="http://schemas.microsoft.com/office/drawing/2014/main" id="{F96D1169-67E4-45D2-BA64-30ACFDAB5F7B}"/>
              </a:ext>
            </a:extLst>
          </p:cNvPr>
          <p:cNvSpPr>
            <a:spLocks noGrp="1"/>
          </p:cNvSpPr>
          <p:nvPr>
            <p:ph type="sldNum" sz="quarter" idx="12"/>
          </p:nvPr>
        </p:nvSpPr>
        <p:spPr/>
        <p:txBody>
          <a:bodyPr/>
          <a:lstStyle/>
          <a:p>
            <a:fld id="{2C5D35E2-B754-4CAC-82D3-A862CDCFDB3C}" type="slidenum">
              <a:rPr lang="en-US" smtClean="0"/>
              <a:pPr/>
              <a:t>36</a:t>
            </a:fld>
            <a:endParaRPr lang="en-US"/>
          </a:p>
        </p:txBody>
      </p:sp>
    </p:spTree>
    <p:extLst>
      <p:ext uri="{BB962C8B-B14F-4D97-AF65-F5344CB8AC3E}">
        <p14:creationId xmlns:p14="http://schemas.microsoft.com/office/powerpoint/2010/main" val="834661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and the Schedule</a:t>
            </a:r>
          </a:p>
        </p:txBody>
      </p:sp>
      <p:sp>
        <p:nvSpPr>
          <p:cNvPr id="3" name="Content Placeholder 2"/>
          <p:cNvSpPr>
            <a:spLocks noGrp="1"/>
          </p:cNvSpPr>
          <p:nvPr>
            <p:ph idx="1"/>
          </p:nvPr>
        </p:nvSpPr>
        <p:spPr/>
        <p:txBody>
          <a:bodyPr/>
          <a:lstStyle/>
          <a:p>
            <a:r>
              <a:rPr lang="en-US" dirty="0"/>
              <a:t>Risk is an uncertain event or condition</a:t>
            </a:r>
          </a:p>
          <a:p>
            <a:r>
              <a:rPr lang="en-US" dirty="0" err="1"/>
              <a:t>Knowns</a:t>
            </a:r>
            <a:r>
              <a:rPr lang="en-US" dirty="0"/>
              <a:t> and unknowns</a:t>
            </a:r>
          </a:p>
          <a:p>
            <a:r>
              <a:rPr lang="en-US" dirty="0"/>
              <a:t>Risk analysis affects completion</a:t>
            </a:r>
          </a:p>
          <a:p>
            <a:r>
              <a:rPr lang="en-US" dirty="0"/>
              <a:t>Risk affects costs and time</a:t>
            </a:r>
          </a:p>
        </p:txBody>
      </p:sp>
      <p:sp>
        <p:nvSpPr>
          <p:cNvPr id="4" name="Slide Number Placeholder 3">
            <a:extLst>
              <a:ext uri="{FF2B5EF4-FFF2-40B4-BE49-F238E27FC236}">
                <a16:creationId xmlns:a16="http://schemas.microsoft.com/office/drawing/2014/main" id="{ED0E052F-7FD5-4B84-AA9F-DE2CD28875B3}"/>
              </a:ext>
            </a:extLst>
          </p:cNvPr>
          <p:cNvSpPr>
            <a:spLocks noGrp="1"/>
          </p:cNvSpPr>
          <p:nvPr>
            <p:ph type="sldNum" sz="quarter" idx="12"/>
          </p:nvPr>
        </p:nvSpPr>
        <p:spPr/>
        <p:txBody>
          <a:bodyPr/>
          <a:lstStyle/>
          <a:p>
            <a:fld id="{2C5D35E2-B754-4CAC-82D3-A862CDCFDB3C}" type="slidenum">
              <a:rPr lang="en-US" smtClean="0"/>
              <a:pPr/>
              <a:t>37</a:t>
            </a:fld>
            <a:endParaRPr lang="en-US"/>
          </a:p>
        </p:txBody>
      </p:sp>
    </p:spTree>
    <p:custDataLst>
      <p:tags r:id="rId1"/>
    </p:custDataLst>
    <p:extLst>
      <p:ext uri="{BB962C8B-B14F-4D97-AF65-F5344CB8AC3E}">
        <p14:creationId xmlns:p14="http://schemas.microsoft.com/office/powerpoint/2010/main" val="469941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the Project Timeline</a:t>
            </a:r>
          </a:p>
        </p:txBody>
      </p:sp>
      <p:sp>
        <p:nvSpPr>
          <p:cNvPr id="3" name="Content Placeholder 2"/>
          <p:cNvSpPr>
            <a:spLocks noGrp="1"/>
          </p:cNvSpPr>
          <p:nvPr>
            <p:ph idx="1"/>
          </p:nvPr>
        </p:nvSpPr>
        <p:spPr/>
        <p:txBody>
          <a:bodyPr/>
          <a:lstStyle/>
          <a:p>
            <a:r>
              <a:rPr lang="en-US" dirty="0"/>
              <a:t>Gantt charts are pretty typical.  This looks very similar to the default on MS Project.</a:t>
            </a:r>
          </a:p>
        </p:txBody>
      </p:sp>
      <p:pic>
        <p:nvPicPr>
          <p:cNvPr id="4" name="Picture 3" descr="pert.gif"/>
          <p:cNvPicPr>
            <a:picLocks noChangeAspect="1"/>
          </p:cNvPicPr>
          <p:nvPr>
            <p:custDataLst>
              <p:tags r:id="rId2"/>
            </p:custDataLst>
          </p:nvPr>
        </p:nvPicPr>
        <p:blipFill>
          <a:blip r:embed="rId5" cstate="print"/>
          <a:stretch>
            <a:fillRect/>
          </a:stretch>
        </p:blipFill>
        <p:spPr>
          <a:xfrm>
            <a:off x="2286000" y="2743201"/>
            <a:ext cx="6438900" cy="3362325"/>
          </a:xfrm>
          <a:prstGeom prst="rect">
            <a:avLst/>
          </a:prstGeom>
        </p:spPr>
      </p:pic>
      <p:sp>
        <p:nvSpPr>
          <p:cNvPr id="5" name="Slide Number Placeholder 4">
            <a:extLst>
              <a:ext uri="{FF2B5EF4-FFF2-40B4-BE49-F238E27FC236}">
                <a16:creationId xmlns:a16="http://schemas.microsoft.com/office/drawing/2014/main" id="{311E3ED9-EC04-45BB-8ACB-EC615FAAA383}"/>
              </a:ext>
            </a:extLst>
          </p:cNvPr>
          <p:cNvSpPr>
            <a:spLocks noGrp="1"/>
          </p:cNvSpPr>
          <p:nvPr>
            <p:ph type="sldNum" sz="quarter" idx="12"/>
          </p:nvPr>
        </p:nvSpPr>
        <p:spPr/>
        <p:txBody>
          <a:bodyPr/>
          <a:lstStyle/>
          <a:p>
            <a:fld id="{2C5D35E2-B754-4CAC-82D3-A862CDCFDB3C}" type="slidenum">
              <a:rPr lang="en-US" smtClean="0"/>
              <a:pPr/>
              <a:t>38</a:t>
            </a:fld>
            <a:endParaRPr lang="en-US"/>
          </a:p>
        </p:txBody>
      </p:sp>
    </p:spTree>
    <p:custDataLst>
      <p:tags r:id="rId1"/>
    </p:custDataLst>
    <p:extLst>
      <p:ext uri="{BB962C8B-B14F-4D97-AF65-F5344CB8AC3E}">
        <p14:creationId xmlns:p14="http://schemas.microsoft.com/office/powerpoint/2010/main" val="32247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nodeType="click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1+ppt_w/2"/>
                                          </p:val>
                                        </p:tav>
                                      </p:tavLst>
                                    </p:anim>
                                    <p:anim calcmode="lin" valueType="num">
                                      <p:cBhvr additive="base">
                                        <p:cTn id="19" dur="500"/>
                                        <p:tgtEl>
                                          <p:spTgt spid="4"/>
                                        </p:tgtEl>
                                        <p:attrNameLst>
                                          <p:attrName>ppt_y</p:attrName>
                                        </p:attrNameLst>
                                      </p:cBhvr>
                                      <p:tavLst>
                                        <p:tav tm="0">
                                          <p:val>
                                            <p:strVal val="ppt_y"/>
                                          </p:val>
                                        </p:tav>
                                        <p:tav tm="100000">
                                          <p:val>
                                            <p:strVal val="ppt_y"/>
                                          </p:val>
                                        </p:tav>
                                      </p:tavLst>
                                    </p:anim>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4000" dirty="0"/>
              <a:t>Using Resource Leveling Heuristics</a:t>
            </a:r>
          </a:p>
        </p:txBody>
      </p:sp>
      <p:sp>
        <p:nvSpPr>
          <p:cNvPr id="7171" name="Rectangle 3"/>
          <p:cNvSpPr>
            <a:spLocks noGrp="1" noChangeArrowheads="1"/>
          </p:cNvSpPr>
          <p:nvPr>
            <p:ph idx="1"/>
          </p:nvPr>
        </p:nvSpPr>
        <p:spPr/>
        <p:txBody>
          <a:bodyPr/>
          <a:lstStyle/>
          <a:p>
            <a:r>
              <a:rPr lang="en-US" dirty="0"/>
              <a:t>Limits labor in time period</a:t>
            </a:r>
          </a:p>
          <a:p>
            <a:r>
              <a:rPr lang="en-US" dirty="0"/>
              <a:t>Often extends the project schedule</a:t>
            </a:r>
          </a:p>
        </p:txBody>
      </p:sp>
      <p:grpSp>
        <p:nvGrpSpPr>
          <p:cNvPr id="2" name="Group 4"/>
          <p:cNvGrpSpPr>
            <a:grpSpLocks/>
          </p:cNvGrpSpPr>
          <p:nvPr>
            <p:custDataLst>
              <p:tags r:id="rId2"/>
            </p:custDataLst>
          </p:nvPr>
        </p:nvGrpSpPr>
        <p:grpSpPr bwMode="auto">
          <a:xfrm>
            <a:off x="3810000" y="3429000"/>
            <a:ext cx="3200400" cy="2819400"/>
            <a:chOff x="432" y="2160"/>
            <a:chExt cx="2016" cy="1776"/>
          </a:xfrm>
        </p:grpSpPr>
        <p:sp>
          <p:nvSpPr>
            <p:cNvPr id="7173" name="Rectangle 5"/>
            <p:cNvSpPr>
              <a:spLocks noChangeArrowheads="1"/>
            </p:cNvSpPr>
            <p:nvPr/>
          </p:nvSpPr>
          <p:spPr bwMode="auto">
            <a:xfrm>
              <a:off x="432" y="2160"/>
              <a:ext cx="288" cy="1776"/>
            </a:xfrm>
            <a:prstGeom prst="rect">
              <a:avLst/>
            </a:prstGeom>
            <a:solidFill>
              <a:srgbClr val="99CC00"/>
            </a:solidFill>
            <a:ln w="9525">
              <a:solidFill>
                <a:schemeClr val="tx1"/>
              </a:solidFill>
              <a:miter lim="800000"/>
              <a:headEnd/>
              <a:tailEnd/>
            </a:ln>
            <a:effectLst/>
          </p:spPr>
          <p:txBody>
            <a:bodyPr wrap="none" anchor="ctr"/>
            <a:lstStyle/>
            <a:p>
              <a:endParaRPr lang="en-US">
                <a:solidFill>
                  <a:srgbClr val="000000"/>
                </a:solidFill>
              </a:endParaRPr>
            </a:p>
          </p:txBody>
        </p:sp>
        <p:sp>
          <p:nvSpPr>
            <p:cNvPr id="7174" name="Rectangle 6"/>
            <p:cNvSpPr>
              <a:spLocks noChangeArrowheads="1"/>
            </p:cNvSpPr>
            <p:nvPr/>
          </p:nvSpPr>
          <p:spPr bwMode="auto">
            <a:xfrm>
              <a:off x="720" y="2400"/>
              <a:ext cx="288" cy="1536"/>
            </a:xfrm>
            <a:prstGeom prst="rect">
              <a:avLst/>
            </a:prstGeom>
            <a:solidFill>
              <a:srgbClr val="CCFFFF"/>
            </a:solidFill>
            <a:ln w="9525">
              <a:solidFill>
                <a:schemeClr val="tx1"/>
              </a:solidFill>
              <a:miter lim="800000"/>
              <a:headEnd/>
              <a:tailEnd/>
            </a:ln>
            <a:effectLst/>
          </p:spPr>
          <p:txBody>
            <a:bodyPr wrap="none" anchor="ctr"/>
            <a:lstStyle/>
            <a:p>
              <a:endParaRPr lang="en-US">
                <a:solidFill>
                  <a:srgbClr val="000000"/>
                </a:solidFill>
              </a:endParaRPr>
            </a:p>
          </p:txBody>
        </p:sp>
        <p:sp>
          <p:nvSpPr>
            <p:cNvPr id="7175" name="Rectangle 7"/>
            <p:cNvSpPr>
              <a:spLocks noChangeArrowheads="1"/>
            </p:cNvSpPr>
            <p:nvPr/>
          </p:nvSpPr>
          <p:spPr bwMode="auto">
            <a:xfrm>
              <a:off x="1008" y="3216"/>
              <a:ext cx="288" cy="720"/>
            </a:xfrm>
            <a:prstGeom prst="rect">
              <a:avLst/>
            </a:prstGeom>
            <a:solidFill>
              <a:srgbClr val="FFCC99"/>
            </a:solidFill>
            <a:ln w="9525">
              <a:solidFill>
                <a:schemeClr val="tx1"/>
              </a:solidFill>
              <a:miter lim="800000"/>
              <a:headEnd/>
              <a:tailEnd/>
            </a:ln>
            <a:effectLst/>
          </p:spPr>
          <p:txBody>
            <a:bodyPr wrap="none" anchor="ctr"/>
            <a:lstStyle/>
            <a:p>
              <a:endParaRPr lang="en-US">
                <a:solidFill>
                  <a:srgbClr val="000000"/>
                </a:solidFill>
              </a:endParaRPr>
            </a:p>
          </p:txBody>
        </p:sp>
        <p:sp>
          <p:nvSpPr>
            <p:cNvPr id="7176" name="Rectangle 8"/>
            <p:cNvSpPr>
              <a:spLocks noChangeArrowheads="1"/>
            </p:cNvSpPr>
            <p:nvPr/>
          </p:nvSpPr>
          <p:spPr bwMode="auto">
            <a:xfrm>
              <a:off x="1296" y="2448"/>
              <a:ext cx="288" cy="1488"/>
            </a:xfrm>
            <a:prstGeom prst="rect">
              <a:avLst/>
            </a:prstGeom>
            <a:solidFill>
              <a:srgbClr val="00CCFF"/>
            </a:solidFill>
            <a:ln w="9525">
              <a:solidFill>
                <a:schemeClr val="tx1"/>
              </a:solidFill>
              <a:miter lim="800000"/>
              <a:headEnd/>
              <a:tailEnd/>
            </a:ln>
            <a:effectLst/>
          </p:spPr>
          <p:txBody>
            <a:bodyPr wrap="none" anchor="ctr"/>
            <a:lstStyle/>
            <a:p>
              <a:endParaRPr lang="en-US">
                <a:solidFill>
                  <a:srgbClr val="000000"/>
                </a:solidFill>
              </a:endParaRPr>
            </a:p>
          </p:txBody>
        </p:sp>
        <p:sp>
          <p:nvSpPr>
            <p:cNvPr id="7177" name="Rectangle 9"/>
            <p:cNvSpPr>
              <a:spLocks noChangeArrowheads="1"/>
            </p:cNvSpPr>
            <p:nvPr/>
          </p:nvSpPr>
          <p:spPr bwMode="auto">
            <a:xfrm>
              <a:off x="1584" y="2352"/>
              <a:ext cx="288" cy="1584"/>
            </a:xfrm>
            <a:prstGeom prst="rect">
              <a:avLst/>
            </a:prstGeom>
            <a:solidFill>
              <a:srgbClr val="993366"/>
            </a:solidFill>
            <a:ln w="9525">
              <a:solidFill>
                <a:schemeClr val="tx1"/>
              </a:solidFill>
              <a:miter lim="800000"/>
              <a:headEnd/>
              <a:tailEnd/>
            </a:ln>
            <a:effectLst/>
          </p:spPr>
          <p:txBody>
            <a:bodyPr wrap="none" anchor="ctr"/>
            <a:lstStyle/>
            <a:p>
              <a:endParaRPr lang="en-US">
                <a:solidFill>
                  <a:srgbClr val="000000"/>
                </a:solidFill>
              </a:endParaRPr>
            </a:p>
          </p:txBody>
        </p:sp>
        <p:sp>
          <p:nvSpPr>
            <p:cNvPr id="7178" name="Rectangle 10"/>
            <p:cNvSpPr>
              <a:spLocks noChangeArrowheads="1"/>
            </p:cNvSpPr>
            <p:nvPr/>
          </p:nvSpPr>
          <p:spPr bwMode="auto">
            <a:xfrm>
              <a:off x="1872" y="2928"/>
              <a:ext cx="288" cy="1008"/>
            </a:xfrm>
            <a:prstGeom prst="rect">
              <a:avLst/>
            </a:prstGeom>
            <a:solidFill>
              <a:srgbClr val="FF00FF"/>
            </a:solidFill>
            <a:ln w="9525">
              <a:solidFill>
                <a:schemeClr val="tx1"/>
              </a:solidFill>
              <a:miter lim="800000"/>
              <a:headEnd/>
              <a:tailEnd/>
            </a:ln>
            <a:effectLst/>
          </p:spPr>
          <p:txBody>
            <a:bodyPr wrap="none" anchor="ctr"/>
            <a:lstStyle/>
            <a:p>
              <a:endParaRPr lang="en-US">
                <a:solidFill>
                  <a:srgbClr val="000000"/>
                </a:solidFill>
              </a:endParaRPr>
            </a:p>
          </p:txBody>
        </p:sp>
        <p:sp>
          <p:nvSpPr>
            <p:cNvPr id="7179" name="Rectangle 11"/>
            <p:cNvSpPr>
              <a:spLocks noChangeArrowheads="1"/>
            </p:cNvSpPr>
            <p:nvPr/>
          </p:nvSpPr>
          <p:spPr bwMode="auto">
            <a:xfrm>
              <a:off x="2160" y="2448"/>
              <a:ext cx="288" cy="1488"/>
            </a:xfrm>
            <a:prstGeom prst="rect">
              <a:avLst/>
            </a:prstGeom>
            <a:solidFill>
              <a:srgbClr val="969696"/>
            </a:solidFill>
            <a:ln w="9525">
              <a:solidFill>
                <a:schemeClr val="tx1"/>
              </a:solidFill>
              <a:miter lim="800000"/>
              <a:headEnd/>
              <a:tailEnd/>
            </a:ln>
            <a:effectLst/>
          </p:spPr>
          <p:txBody>
            <a:bodyPr wrap="none" anchor="ctr"/>
            <a:lstStyle/>
            <a:p>
              <a:endParaRPr lang="en-US">
                <a:solidFill>
                  <a:srgbClr val="000000"/>
                </a:solidFill>
              </a:endParaRPr>
            </a:p>
          </p:txBody>
        </p:sp>
      </p:grpSp>
      <p:sp>
        <p:nvSpPr>
          <p:cNvPr id="7180" name="Line 12"/>
          <p:cNvSpPr>
            <a:spLocks noChangeShapeType="1"/>
          </p:cNvSpPr>
          <p:nvPr/>
        </p:nvSpPr>
        <p:spPr bwMode="auto">
          <a:xfrm>
            <a:off x="3352800" y="4495800"/>
            <a:ext cx="4419600" cy="0"/>
          </a:xfrm>
          <a:prstGeom prst="line">
            <a:avLst/>
          </a:prstGeom>
          <a:noFill/>
          <a:ln w="25400">
            <a:solidFill>
              <a:schemeClr val="tx1"/>
            </a:solidFill>
            <a:prstDash val="lgDash"/>
            <a:round/>
            <a:headEnd/>
            <a:tailEnd/>
          </a:ln>
          <a:effectLst/>
        </p:spPr>
        <p:txBody>
          <a:bodyPr/>
          <a:lstStyle/>
          <a:p>
            <a:endParaRPr lang="en-US">
              <a:solidFill>
                <a:srgbClr val="000000"/>
              </a:solidFill>
            </a:endParaRPr>
          </a:p>
        </p:txBody>
      </p:sp>
      <p:sp>
        <p:nvSpPr>
          <p:cNvPr id="7181" name="Text Box 13"/>
          <p:cNvSpPr txBox="1">
            <a:spLocks noChangeArrowheads="1"/>
          </p:cNvSpPr>
          <p:nvPr/>
        </p:nvSpPr>
        <p:spPr bwMode="auto">
          <a:xfrm>
            <a:off x="7772401" y="4267200"/>
            <a:ext cx="1448153" cy="369332"/>
          </a:xfrm>
          <a:prstGeom prst="rect">
            <a:avLst/>
          </a:prstGeom>
          <a:noFill/>
          <a:ln w="9525">
            <a:noFill/>
            <a:miter lim="800000"/>
            <a:headEnd/>
            <a:tailEnd/>
          </a:ln>
          <a:effectLst/>
        </p:spPr>
        <p:txBody>
          <a:bodyPr wrap="none">
            <a:spAutoFit/>
          </a:bodyPr>
          <a:lstStyle/>
          <a:p>
            <a:r>
              <a:rPr lang="en-US">
                <a:solidFill>
                  <a:srgbClr val="000000"/>
                </a:solidFill>
              </a:rPr>
              <a:t>40 hours max</a:t>
            </a:r>
          </a:p>
        </p:txBody>
      </p:sp>
      <p:sp>
        <p:nvSpPr>
          <p:cNvPr id="3" name="Slide Number Placeholder 2">
            <a:extLst>
              <a:ext uri="{FF2B5EF4-FFF2-40B4-BE49-F238E27FC236}">
                <a16:creationId xmlns:a16="http://schemas.microsoft.com/office/drawing/2014/main" id="{E5C7EE9A-1927-4F5F-B519-3B58CB8F4ACE}"/>
              </a:ext>
            </a:extLst>
          </p:cNvPr>
          <p:cNvSpPr>
            <a:spLocks noGrp="1"/>
          </p:cNvSpPr>
          <p:nvPr>
            <p:ph type="sldNum" sz="quarter" idx="12"/>
          </p:nvPr>
        </p:nvSpPr>
        <p:spPr/>
        <p:txBody>
          <a:bodyPr/>
          <a:lstStyle/>
          <a:p>
            <a:fld id="{2C5D35E2-B754-4CAC-82D3-A862CDCFDB3C}" type="slidenum">
              <a:rPr lang="en-US" smtClean="0"/>
              <a:pPr/>
              <a:t>39</a:t>
            </a:fld>
            <a:endParaRPr lang="en-US"/>
          </a:p>
        </p:txBody>
      </p:sp>
    </p:spTree>
    <p:custDataLst>
      <p:tags r:id="rId1"/>
    </p:custDataLst>
    <p:extLst>
      <p:ext uri="{BB962C8B-B14F-4D97-AF65-F5344CB8AC3E}">
        <p14:creationId xmlns:p14="http://schemas.microsoft.com/office/powerpoint/2010/main" val="2687557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4935-4DFD-45C6-AF69-EA86613A4E6B}"/>
              </a:ext>
            </a:extLst>
          </p:cNvPr>
          <p:cNvSpPr>
            <a:spLocks noGrp="1"/>
          </p:cNvSpPr>
          <p:nvPr>
            <p:ph type="title"/>
          </p:nvPr>
        </p:nvSpPr>
        <p:spPr/>
        <p:txBody>
          <a:bodyPr/>
          <a:lstStyle/>
          <a:p>
            <a:r>
              <a:rPr lang="en-US" dirty="0"/>
              <a:t>“Activity” Defined p. 698 PMBOK 6</a:t>
            </a:r>
            <a:r>
              <a:rPr lang="en-US" baseline="30000" dirty="0"/>
              <a:t>th</a:t>
            </a:r>
            <a:r>
              <a:rPr lang="en-US" dirty="0"/>
              <a:t> ed</a:t>
            </a:r>
          </a:p>
        </p:txBody>
      </p:sp>
      <p:sp>
        <p:nvSpPr>
          <p:cNvPr id="3" name="Text Placeholder 2">
            <a:extLst>
              <a:ext uri="{FF2B5EF4-FFF2-40B4-BE49-F238E27FC236}">
                <a16:creationId xmlns:a16="http://schemas.microsoft.com/office/drawing/2014/main" id="{B9F16028-1CC5-4DB6-A447-F13ACF68A01B}"/>
              </a:ext>
            </a:extLst>
          </p:cNvPr>
          <p:cNvSpPr>
            <a:spLocks noGrp="1"/>
          </p:cNvSpPr>
          <p:nvPr>
            <p:ph type="body" idx="1"/>
          </p:nvPr>
        </p:nvSpPr>
        <p:spPr/>
        <p:txBody>
          <a:bodyPr/>
          <a:lstStyle/>
          <a:p>
            <a:r>
              <a:rPr lang="en-US" dirty="0"/>
              <a:t>A distinct, scheduled portion of work performed during the course of a project.</a:t>
            </a:r>
          </a:p>
        </p:txBody>
      </p:sp>
      <p:sp>
        <p:nvSpPr>
          <p:cNvPr id="4" name="Slide Number Placeholder 3">
            <a:extLst>
              <a:ext uri="{FF2B5EF4-FFF2-40B4-BE49-F238E27FC236}">
                <a16:creationId xmlns:a16="http://schemas.microsoft.com/office/drawing/2014/main" id="{4C5BC2BF-8846-4FE7-BCF2-7E6DA68F24F5}"/>
              </a:ext>
            </a:extLst>
          </p:cNvPr>
          <p:cNvSpPr>
            <a:spLocks noGrp="1"/>
          </p:cNvSpPr>
          <p:nvPr>
            <p:ph type="sldNum" sz="quarter" idx="12"/>
          </p:nvPr>
        </p:nvSpPr>
        <p:spPr/>
        <p:txBody>
          <a:bodyPr/>
          <a:lstStyle/>
          <a:p>
            <a:fld id="{2C5D35E2-B754-4CAC-82D3-A862CDCFDB3C}" type="slidenum">
              <a:rPr lang="en-US" smtClean="0"/>
              <a:pPr/>
              <a:t>4</a:t>
            </a:fld>
            <a:endParaRPr lang="en-US"/>
          </a:p>
        </p:txBody>
      </p:sp>
    </p:spTree>
    <p:extLst>
      <p:ext uri="{BB962C8B-B14F-4D97-AF65-F5344CB8AC3E}">
        <p14:creationId xmlns:p14="http://schemas.microsoft.com/office/powerpoint/2010/main" val="2551192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ACDA-F242-9844-9FE2-5B63FBAE81A5}"/>
              </a:ext>
            </a:extLst>
          </p:cNvPr>
          <p:cNvSpPr>
            <a:spLocks noGrp="1"/>
          </p:cNvSpPr>
          <p:nvPr>
            <p:ph type="title"/>
          </p:nvPr>
        </p:nvSpPr>
        <p:spPr/>
        <p:txBody>
          <a:bodyPr/>
          <a:lstStyle/>
          <a:p>
            <a:r>
              <a:rPr lang="en-US" dirty="0"/>
              <a:t>Critical path defined</a:t>
            </a:r>
          </a:p>
        </p:txBody>
      </p:sp>
      <p:sp>
        <p:nvSpPr>
          <p:cNvPr id="3" name="Content Placeholder 2">
            <a:extLst>
              <a:ext uri="{FF2B5EF4-FFF2-40B4-BE49-F238E27FC236}">
                <a16:creationId xmlns:a16="http://schemas.microsoft.com/office/drawing/2014/main" id="{1BA0D956-5736-EE41-A4B2-94DE3BBCAE6F}"/>
              </a:ext>
            </a:extLst>
          </p:cNvPr>
          <p:cNvSpPr>
            <a:spLocks noGrp="1"/>
          </p:cNvSpPr>
          <p:nvPr>
            <p:ph idx="1"/>
          </p:nvPr>
        </p:nvSpPr>
        <p:spPr/>
        <p:txBody>
          <a:bodyPr vert="horz" lIns="0" tIns="45720" rIns="0" bIns="45720" rtlCol="0" anchor="t">
            <a:normAutofit/>
          </a:bodyPr>
          <a:lstStyle/>
          <a:p>
            <a:r>
              <a:rPr lang="en-US" dirty="0"/>
              <a:t>The sequence of activities determining the minimum time for the project to complete</a:t>
            </a:r>
          </a:p>
          <a:p>
            <a:r>
              <a:rPr lang="en-US" dirty="0"/>
              <a:t>Given all the possible paths through the Gantt Chart to complete a project, this is the longest of all the possible paths.</a:t>
            </a:r>
          </a:p>
          <a:p>
            <a:r>
              <a:rPr lang="en-US" dirty="0"/>
              <a:t>Example: if you add one day to the duration of the critical path, you add one day to the duration of the project.</a:t>
            </a:r>
          </a:p>
        </p:txBody>
      </p:sp>
      <p:sp>
        <p:nvSpPr>
          <p:cNvPr id="4" name="Slide Number Placeholder 3">
            <a:extLst>
              <a:ext uri="{FF2B5EF4-FFF2-40B4-BE49-F238E27FC236}">
                <a16:creationId xmlns:a16="http://schemas.microsoft.com/office/drawing/2014/main" id="{26FE48B6-0968-0942-B822-88952A2E2D74}"/>
              </a:ext>
            </a:extLst>
          </p:cNvPr>
          <p:cNvSpPr>
            <a:spLocks noGrp="1"/>
          </p:cNvSpPr>
          <p:nvPr>
            <p:ph type="sldNum" sz="quarter" idx="12"/>
          </p:nvPr>
        </p:nvSpPr>
        <p:spPr/>
        <p:txBody>
          <a:bodyPr/>
          <a:lstStyle/>
          <a:p>
            <a:fld id="{2C5D35E2-B754-4CAC-82D3-A862CDCFDB3C}" type="slidenum">
              <a:rPr lang="en-US" smtClean="0"/>
              <a:pPr/>
              <a:t>40</a:t>
            </a:fld>
            <a:endParaRPr lang="en-US"/>
          </a:p>
        </p:txBody>
      </p:sp>
    </p:spTree>
    <p:extLst>
      <p:ext uri="{BB962C8B-B14F-4D97-AF65-F5344CB8AC3E}">
        <p14:creationId xmlns:p14="http://schemas.microsoft.com/office/powerpoint/2010/main" val="416834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Compression: Crashing  (important)</a:t>
            </a:r>
          </a:p>
        </p:txBody>
      </p:sp>
      <p:sp>
        <p:nvSpPr>
          <p:cNvPr id="3" name="Content Placeholder 2"/>
          <p:cNvSpPr>
            <a:spLocks noGrp="1"/>
          </p:cNvSpPr>
          <p:nvPr>
            <p:ph idx="1"/>
          </p:nvPr>
        </p:nvSpPr>
        <p:spPr/>
        <p:txBody>
          <a:bodyPr vert="horz" lIns="0" tIns="45720" rIns="0" bIns="45720" rtlCol="0" anchor="t">
            <a:normAutofit/>
          </a:bodyPr>
          <a:lstStyle/>
          <a:p>
            <a:r>
              <a:rPr lang="en-US" dirty="0"/>
              <a:t>Crashing adds recourses (staff, hardware, etc.), at an additional cost to the project, to the critical path to reduce the duration of the project.  A caution here is that after some point, either diminishing returns will set in, or, you will have another critical path (that you will then need to crash) (BV)</a:t>
            </a:r>
          </a:p>
          <a:p>
            <a:r>
              <a:rPr lang="en-US" dirty="0"/>
              <a:t>Crashing (p 703 6</a:t>
            </a:r>
            <a:r>
              <a:rPr lang="en-US" baseline="30000" dirty="0"/>
              <a:t>th</a:t>
            </a:r>
            <a:r>
              <a:rPr lang="en-US" dirty="0"/>
              <a:t> ed. PMOBOK) “A technique used to shorten the schedule duration for the least incremental cost by adding resources.”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672DC9E-1FC2-4DB3-9C69-1E4335EB0AB1}"/>
              </a:ext>
            </a:extLst>
          </p:cNvPr>
          <p:cNvSpPr>
            <a:spLocks noGrp="1"/>
          </p:cNvSpPr>
          <p:nvPr>
            <p:ph type="sldNum" sz="quarter" idx="12"/>
          </p:nvPr>
        </p:nvSpPr>
        <p:spPr/>
        <p:txBody>
          <a:bodyPr/>
          <a:lstStyle/>
          <a:p>
            <a:fld id="{2C5D35E2-B754-4CAC-82D3-A862CDCFDB3C}" type="slidenum">
              <a:rPr lang="en-US" smtClean="0"/>
              <a:pPr/>
              <a:t>41</a:t>
            </a:fld>
            <a:endParaRPr lang="en-US"/>
          </a:p>
        </p:txBody>
      </p:sp>
    </p:spTree>
    <p:custDataLst>
      <p:tags r:id="rId1"/>
    </p:custDataLst>
    <p:extLst>
      <p:ext uri="{BB962C8B-B14F-4D97-AF65-F5344CB8AC3E}">
        <p14:creationId xmlns:p14="http://schemas.microsoft.com/office/powerpoint/2010/main" val="2917037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Compression: Fast Tracking  (important)</a:t>
            </a:r>
          </a:p>
        </p:txBody>
      </p:sp>
      <p:sp>
        <p:nvSpPr>
          <p:cNvPr id="3" name="Content Placeholder 2"/>
          <p:cNvSpPr>
            <a:spLocks noGrp="1"/>
          </p:cNvSpPr>
          <p:nvPr>
            <p:ph idx="1"/>
          </p:nvPr>
        </p:nvSpPr>
        <p:spPr/>
        <p:txBody>
          <a:bodyPr vert="horz" lIns="0" tIns="45720" rIns="0" bIns="45720" rtlCol="0" anchor="t">
            <a:normAutofit/>
          </a:bodyPr>
          <a:lstStyle/>
          <a:p>
            <a:r>
              <a:rPr lang="en-US" dirty="0"/>
              <a:t>Fast tracking overlaps project schedule paths to reduce the overall duration  of the project.  (</a:t>
            </a:r>
            <a:r>
              <a:rPr lang="en-US" dirty="0" err="1"/>
              <a:t>bv</a:t>
            </a:r>
            <a:r>
              <a:rPr lang="en-US" dirty="0"/>
              <a:t>)</a:t>
            </a:r>
          </a:p>
          <a:p>
            <a:r>
              <a:rPr lang="en-US" dirty="0"/>
              <a:t>Fast Taking (PMBOK 6</a:t>
            </a:r>
            <a:r>
              <a:rPr lang="en-US" baseline="30000" dirty="0"/>
              <a:t>th</a:t>
            </a:r>
            <a:r>
              <a:rPr lang="en-US" dirty="0"/>
              <a:t> Ed, p. 706): “A schedule compression technique in which activities or phases normally done in sequence are performed in parallel for at least a portion of their duration”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672DC9E-1FC2-4DB3-9C69-1E4335EB0AB1}"/>
              </a:ext>
            </a:extLst>
          </p:cNvPr>
          <p:cNvSpPr>
            <a:spLocks noGrp="1"/>
          </p:cNvSpPr>
          <p:nvPr>
            <p:ph type="sldNum" sz="quarter" idx="12"/>
          </p:nvPr>
        </p:nvSpPr>
        <p:spPr/>
        <p:txBody>
          <a:bodyPr/>
          <a:lstStyle/>
          <a:p>
            <a:fld id="{2C5D35E2-B754-4CAC-82D3-A862CDCFDB3C}" type="slidenum">
              <a:rPr lang="en-US" smtClean="0"/>
              <a:pPr/>
              <a:t>42</a:t>
            </a:fld>
            <a:endParaRPr lang="en-US"/>
          </a:p>
        </p:txBody>
      </p:sp>
    </p:spTree>
    <p:custDataLst>
      <p:tags r:id="rId1"/>
    </p:custDataLst>
    <p:extLst>
      <p:ext uri="{BB962C8B-B14F-4D97-AF65-F5344CB8AC3E}">
        <p14:creationId xmlns:p14="http://schemas.microsoft.com/office/powerpoint/2010/main" val="4210923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b="0" i="0" u="none" strike="noStrike" baseline="0">
                <a:solidFill>
                  <a:srgbClr val="231F20"/>
                </a:solidFill>
                <a:latin typeface="Arial" panose="020B0604020202020204" pitchFamily="34" charset="0"/>
              </a:rPr>
              <a:t>Measuring project performance</a:t>
            </a:r>
          </a:p>
        </p:txBody>
      </p:sp>
      <p:sp>
        <p:nvSpPr>
          <p:cNvPr id="3" name="Text Placeholder 2"/>
          <p:cNvSpPr>
            <a:spLocks noGrp="1"/>
          </p:cNvSpPr>
          <p:nvPr>
            <p:ph type="body" idx="1"/>
          </p:nvPr>
        </p:nvSpPr>
        <p:spPr/>
        <p:txBody>
          <a:bodyPr/>
          <a:lstStyle/>
          <a:p>
            <a:r>
              <a:rPr lang="en-US" dirty="0"/>
              <a:t>Value tied to percentage of work completed</a:t>
            </a:r>
          </a:p>
          <a:p>
            <a:r>
              <a:rPr lang="en-US" dirty="0"/>
              <a:t>Planned value – what the project should be worth</a:t>
            </a:r>
          </a:p>
          <a:p>
            <a:r>
              <a:rPr lang="en-US" dirty="0"/>
              <a:t>Estimate to complete</a:t>
            </a:r>
          </a:p>
          <a:p>
            <a:r>
              <a:rPr lang="en-US" dirty="0"/>
              <a:t>Milestones</a:t>
            </a:r>
          </a:p>
          <a:p>
            <a:r>
              <a:rPr lang="en-US" dirty="0"/>
              <a:t>Key deliverables</a:t>
            </a:r>
          </a:p>
          <a:p>
            <a:endParaRPr lang="en-US" dirty="0"/>
          </a:p>
        </p:txBody>
      </p:sp>
      <p:sp>
        <p:nvSpPr>
          <p:cNvPr id="4" name="Slide Number Placeholder 3">
            <a:extLst>
              <a:ext uri="{FF2B5EF4-FFF2-40B4-BE49-F238E27FC236}">
                <a16:creationId xmlns:a16="http://schemas.microsoft.com/office/drawing/2014/main" id="{265954BF-F24B-47A0-8FE0-9797CE73006D}"/>
              </a:ext>
            </a:extLst>
          </p:cNvPr>
          <p:cNvSpPr>
            <a:spLocks noGrp="1"/>
          </p:cNvSpPr>
          <p:nvPr>
            <p:ph type="sldNum" sz="quarter" idx="12"/>
          </p:nvPr>
        </p:nvSpPr>
        <p:spPr/>
        <p:txBody>
          <a:bodyPr/>
          <a:lstStyle/>
          <a:p>
            <a:fld id="{2C5D35E2-B754-4CAC-82D3-A862CDCFDB3C}" type="slidenum">
              <a:rPr lang="en-US" smtClean="0"/>
              <a:pPr/>
              <a:t>43</a:t>
            </a:fld>
            <a:endParaRPr lang="en-US"/>
          </a:p>
        </p:txBody>
      </p:sp>
    </p:spTree>
    <p:extLst>
      <p:ext uri="{BB962C8B-B14F-4D97-AF65-F5344CB8AC3E}">
        <p14:creationId xmlns:p14="http://schemas.microsoft.com/office/powerpoint/2010/main" val="1468265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7503-85A8-DE42-8644-1606A43ACB0D}"/>
              </a:ext>
            </a:extLst>
          </p:cNvPr>
          <p:cNvSpPr>
            <a:spLocks noGrp="1"/>
          </p:cNvSpPr>
          <p:nvPr>
            <p:ph type="title"/>
          </p:nvPr>
        </p:nvSpPr>
        <p:spPr/>
        <p:txBody>
          <a:bodyPr/>
          <a:lstStyle/>
          <a:p>
            <a:r>
              <a:rPr lang="en-US" dirty="0"/>
              <a:t>How to do MS Project Video</a:t>
            </a:r>
          </a:p>
        </p:txBody>
      </p:sp>
      <p:sp>
        <p:nvSpPr>
          <p:cNvPr id="3" name="Text Placeholder 2">
            <a:extLst>
              <a:ext uri="{FF2B5EF4-FFF2-40B4-BE49-F238E27FC236}">
                <a16:creationId xmlns:a16="http://schemas.microsoft.com/office/drawing/2014/main" id="{9E0580DE-CEF9-7540-81B6-C07482433BF1}"/>
              </a:ext>
            </a:extLst>
          </p:cNvPr>
          <p:cNvSpPr>
            <a:spLocks noGrp="1"/>
          </p:cNvSpPr>
          <p:nvPr>
            <p:ph type="body" idx="1"/>
          </p:nvPr>
        </p:nvSpPr>
        <p:spPr/>
        <p:txBody>
          <a:bodyPr/>
          <a:lstStyle/>
          <a:p>
            <a:r>
              <a:rPr lang="en-US" dirty="0">
                <a:hlinkClick r:id="rId2"/>
              </a:rPr>
              <a:t>https://www.youtube.com/watch?v</a:t>
            </a:r>
            <a:r>
              <a:rPr lang="en-US">
                <a:hlinkClick r:id="rId2"/>
              </a:rPr>
              <a:t>=0CiaW_d4GBg&amp;t=337s</a:t>
            </a:r>
            <a:endParaRPr lang="en-US"/>
          </a:p>
          <a:p>
            <a:endParaRPr lang="en-US"/>
          </a:p>
        </p:txBody>
      </p:sp>
      <p:sp>
        <p:nvSpPr>
          <p:cNvPr id="4" name="Slide Number Placeholder 3">
            <a:extLst>
              <a:ext uri="{FF2B5EF4-FFF2-40B4-BE49-F238E27FC236}">
                <a16:creationId xmlns:a16="http://schemas.microsoft.com/office/drawing/2014/main" id="{0733D58E-9A77-CD4B-983B-EF548750909C}"/>
              </a:ext>
            </a:extLst>
          </p:cNvPr>
          <p:cNvSpPr>
            <a:spLocks noGrp="1"/>
          </p:cNvSpPr>
          <p:nvPr>
            <p:ph type="sldNum" sz="quarter" idx="12"/>
          </p:nvPr>
        </p:nvSpPr>
        <p:spPr/>
        <p:txBody>
          <a:bodyPr/>
          <a:lstStyle/>
          <a:p>
            <a:fld id="{2C5D35E2-B754-4CAC-82D3-A862CDCFDB3C}" type="slidenum">
              <a:rPr lang="en-US" smtClean="0"/>
              <a:pPr/>
              <a:t>44</a:t>
            </a:fld>
            <a:endParaRPr lang="en-US"/>
          </a:p>
        </p:txBody>
      </p:sp>
    </p:spTree>
    <p:extLst>
      <p:ext uri="{BB962C8B-B14F-4D97-AF65-F5344CB8AC3E}">
        <p14:creationId xmlns:p14="http://schemas.microsoft.com/office/powerpoint/2010/main" val="836783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ABE07-FC0B-6E45-BA3E-CF2A69EBDE60}"/>
              </a:ext>
            </a:extLst>
          </p:cNvPr>
          <p:cNvSpPr>
            <a:spLocks noGrp="1"/>
          </p:cNvSpPr>
          <p:nvPr>
            <p:ph type="title"/>
          </p:nvPr>
        </p:nvSpPr>
        <p:spPr/>
        <p:txBody>
          <a:bodyPr/>
          <a:lstStyle/>
          <a:p>
            <a:r>
              <a:rPr lang="en-US"/>
              <a:t>End</a:t>
            </a:r>
          </a:p>
        </p:txBody>
      </p:sp>
      <p:sp>
        <p:nvSpPr>
          <p:cNvPr id="3" name="Text Placeholder 2">
            <a:extLst>
              <a:ext uri="{FF2B5EF4-FFF2-40B4-BE49-F238E27FC236}">
                <a16:creationId xmlns:a16="http://schemas.microsoft.com/office/drawing/2014/main" id="{AB9C5E40-1FF8-E74E-BBE5-3EB0213948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6E8CC6-DE54-FA47-BE85-E4FA8A74A152}"/>
              </a:ext>
            </a:extLst>
          </p:cNvPr>
          <p:cNvSpPr>
            <a:spLocks noGrp="1"/>
          </p:cNvSpPr>
          <p:nvPr>
            <p:ph type="sldNum" sz="quarter" idx="12"/>
          </p:nvPr>
        </p:nvSpPr>
        <p:spPr/>
        <p:txBody>
          <a:bodyPr/>
          <a:lstStyle/>
          <a:p>
            <a:fld id="{2C5D35E2-B754-4CAC-82D3-A862CDCFDB3C}" type="slidenum">
              <a:rPr lang="en-US" smtClean="0"/>
              <a:pPr/>
              <a:t>45</a:t>
            </a:fld>
            <a:endParaRPr lang="en-US"/>
          </a:p>
        </p:txBody>
      </p:sp>
    </p:spTree>
    <p:extLst>
      <p:ext uri="{BB962C8B-B14F-4D97-AF65-F5344CB8AC3E}">
        <p14:creationId xmlns:p14="http://schemas.microsoft.com/office/powerpoint/2010/main" val="213489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126B-97C1-491C-B8D3-D5D506D9FB42}"/>
              </a:ext>
            </a:extLst>
          </p:cNvPr>
          <p:cNvSpPr>
            <a:spLocks noGrp="1"/>
          </p:cNvSpPr>
          <p:nvPr>
            <p:ph type="title"/>
          </p:nvPr>
        </p:nvSpPr>
        <p:spPr/>
        <p:txBody>
          <a:bodyPr/>
          <a:lstStyle/>
          <a:p>
            <a:r>
              <a:rPr lang="en-US" dirty="0"/>
              <a:t>Schedule Management Plan defined</a:t>
            </a:r>
          </a:p>
        </p:txBody>
      </p:sp>
      <p:sp>
        <p:nvSpPr>
          <p:cNvPr id="3" name="Text Placeholder 2">
            <a:extLst>
              <a:ext uri="{FF2B5EF4-FFF2-40B4-BE49-F238E27FC236}">
                <a16:creationId xmlns:a16="http://schemas.microsoft.com/office/drawing/2014/main" id="{C448AF45-B593-44C1-A9C9-508A6364EDCE}"/>
              </a:ext>
            </a:extLst>
          </p:cNvPr>
          <p:cNvSpPr>
            <a:spLocks noGrp="1"/>
          </p:cNvSpPr>
          <p:nvPr>
            <p:ph type="body" idx="1"/>
          </p:nvPr>
        </p:nvSpPr>
        <p:spPr/>
        <p:txBody>
          <a:bodyPr/>
          <a:lstStyle/>
          <a:p>
            <a:r>
              <a:rPr lang="en-US" dirty="0"/>
              <a:t>A component of the project management plan that establishes the criteria and the activities for developing, monitoring, and controlling the schedule.</a:t>
            </a:r>
          </a:p>
        </p:txBody>
      </p:sp>
      <p:sp>
        <p:nvSpPr>
          <p:cNvPr id="4" name="Slide Number Placeholder 3">
            <a:extLst>
              <a:ext uri="{FF2B5EF4-FFF2-40B4-BE49-F238E27FC236}">
                <a16:creationId xmlns:a16="http://schemas.microsoft.com/office/drawing/2014/main" id="{7FCF723B-4DD8-4079-BFCC-385A494F02D8}"/>
              </a:ext>
            </a:extLst>
          </p:cNvPr>
          <p:cNvSpPr>
            <a:spLocks noGrp="1"/>
          </p:cNvSpPr>
          <p:nvPr>
            <p:ph type="sldNum" sz="quarter" idx="12"/>
          </p:nvPr>
        </p:nvSpPr>
        <p:spPr/>
        <p:txBody>
          <a:bodyPr/>
          <a:lstStyle/>
          <a:p>
            <a:fld id="{2C5D35E2-B754-4CAC-82D3-A862CDCFDB3C}" type="slidenum">
              <a:rPr lang="en-US" smtClean="0"/>
              <a:pPr/>
              <a:t>5</a:t>
            </a:fld>
            <a:endParaRPr lang="en-US"/>
          </a:p>
        </p:txBody>
      </p:sp>
    </p:spTree>
    <p:extLst>
      <p:ext uri="{BB962C8B-B14F-4D97-AF65-F5344CB8AC3E}">
        <p14:creationId xmlns:p14="http://schemas.microsoft.com/office/powerpoint/2010/main" val="223917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EE90-C7CF-45A7-BA2F-B102A20C38CE}"/>
              </a:ext>
            </a:extLst>
          </p:cNvPr>
          <p:cNvSpPr>
            <a:spLocks noGrp="1"/>
          </p:cNvSpPr>
          <p:nvPr>
            <p:ph type="title"/>
          </p:nvPr>
        </p:nvSpPr>
        <p:spPr/>
        <p:txBody>
          <a:bodyPr/>
          <a:lstStyle/>
          <a:p>
            <a:r>
              <a:rPr lang="en-US" dirty="0"/>
              <a:t>“Activity List” Defined PMBOK, 6</a:t>
            </a:r>
            <a:r>
              <a:rPr lang="en-US" baseline="30000" dirty="0"/>
              <a:t>th</a:t>
            </a:r>
            <a:r>
              <a:rPr lang="en-US" dirty="0"/>
              <a:t> ed. p. 698</a:t>
            </a:r>
          </a:p>
        </p:txBody>
      </p:sp>
      <p:sp>
        <p:nvSpPr>
          <p:cNvPr id="3" name="Text Placeholder 2">
            <a:extLst>
              <a:ext uri="{FF2B5EF4-FFF2-40B4-BE49-F238E27FC236}">
                <a16:creationId xmlns:a16="http://schemas.microsoft.com/office/drawing/2014/main" id="{53A2212A-C54F-40E0-B6AF-3070E44EE617}"/>
              </a:ext>
            </a:extLst>
          </p:cNvPr>
          <p:cNvSpPr>
            <a:spLocks noGrp="1"/>
          </p:cNvSpPr>
          <p:nvPr>
            <p:ph type="body" idx="1"/>
          </p:nvPr>
        </p:nvSpPr>
        <p:spPr/>
        <p:txBody>
          <a:bodyPr/>
          <a:lstStyle/>
          <a:p>
            <a:r>
              <a:rPr lang="en-US" dirty="0"/>
              <a:t>A documented tabulation of schedule activities that shows the activity description, activity identifier, and a sufficiently detailed scope of work description so that project team members understand what work is to be performed.</a:t>
            </a:r>
          </a:p>
        </p:txBody>
      </p:sp>
      <p:sp>
        <p:nvSpPr>
          <p:cNvPr id="4" name="Slide Number Placeholder 3">
            <a:extLst>
              <a:ext uri="{FF2B5EF4-FFF2-40B4-BE49-F238E27FC236}">
                <a16:creationId xmlns:a16="http://schemas.microsoft.com/office/drawing/2014/main" id="{E3A97BDC-4ACD-487F-9851-945083D4C6E7}"/>
              </a:ext>
            </a:extLst>
          </p:cNvPr>
          <p:cNvSpPr>
            <a:spLocks noGrp="1"/>
          </p:cNvSpPr>
          <p:nvPr>
            <p:ph type="sldNum" sz="quarter" idx="12"/>
          </p:nvPr>
        </p:nvSpPr>
        <p:spPr/>
        <p:txBody>
          <a:bodyPr/>
          <a:lstStyle/>
          <a:p>
            <a:fld id="{2C5D35E2-B754-4CAC-82D3-A862CDCFDB3C}" type="slidenum">
              <a:rPr lang="en-US" smtClean="0"/>
              <a:pPr/>
              <a:t>6</a:t>
            </a:fld>
            <a:endParaRPr lang="en-US"/>
          </a:p>
        </p:txBody>
      </p:sp>
    </p:spTree>
    <p:extLst>
      <p:ext uri="{BB962C8B-B14F-4D97-AF65-F5344CB8AC3E}">
        <p14:creationId xmlns:p14="http://schemas.microsoft.com/office/powerpoint/2010/main" val="380615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12C3-BC65-4804-BE95-1A51ECC80CE8}"/>
              </a:ext>
            </a:extLst>
          </p:cNvPr>
          <p:cNvSpPr>
            <a:spLocks noGrp="1"/>
          </p:cNvSpPr>
          <p:nvPr>
            <p:ph type="title"/>
          </p:nvPr>
        </p:nvSpPr>
        <p:spPr/>
        <p:txBody>
          <a:bodyPr/>
          <a:lstStyle/>
          <a:p>
            <a:r>
              <a:rPr lang="en-US" dirty="0"/>
              <a:t>More on “Activities” (1)</a:t>
            </a:r>
          </a:p>
        </p:txBody>
      </p:sp>
      <p:sp>
        <p:nvSpPr>
          <p:cNvPr id="3" name="Text Placeholder 2">
            <a:extLst>
              <a:ext uri="{FF2B5EF4-FFF2-40B4-BE49-F238E27FC236}">
                <a16:creationId xmlns:a16="http://schemas.microsoft.com/office/drawing/2014/main" id="{BF41D4F6-02A4-488C-8383-1948C4ABBE20}"/>
              </a:ext>
            </a:extLst>
          </p:cNvPr>
          <p:cNvSpPr>
            <a:spLocks noGrp="1"/>
          </p:cNvSpPr>
          <p:nvPr>
            <p:ph type="body" idx="1"/>
          </p:nvPr>
        </p:nvSpPr>
        <p:spPr>
          <a:xfrm>
            <a:off x="1066800" y="2260288"/>
            <a:ext cx="10058400" cy="3431649"/>
          </a:xfrm>
        </p:spPr>
        <p:txBody>
          <a:bodyPr vert="horz" lIns="0" tIns="45720" rIns="0" bIns="45720" rtlCol="0" anchor="t">
            <a:normAutofit/>
          </a:bodyPr>
          <a:lstStyle/>
          <a:p>
            <a:endParaRPr lang="en-US" dirty="0">
              <a:cs typeface="Calibri"/>
            </a:endParaRPr>
          </a:p>
          <a:p>
            <a:r>
              <a:rPr lang="en-US" dirty="0"/>
              <a:t>Activities typically have a “verb-noun” format; but this is not necessary</a:t>
            </a:r>
          </a:p>
          <a:p>
            <a:r>
              <a:rPr lang="en-US" dirty="0"/>
              <a:t>Milestone activities typically have zero duration; but this is not necessary</a:t>
            </a:r>
          </a:p>
        </p:txBody>
      </p:sp>
      <p:sp>
        <p:nvSpPr>
          <p:cNvPr id="4" name="Slide Number Placeholder 3">
            <a:extLst>
              <a:ext uri="{FF2B5EF4-FFF2-40B4-BE49-F238E27FC236}">
                <a16:creationId xmlns:a16="http://schemas.microsoft.com/office/drawing/2014/main" id="{9BE568A8-B982-40FA-920C-365FCB9DA0FC}"/>
              </a:ext>
            </a:extLst>
          </p:cNvPr>
          <p:cNvSpPr>
            <a:spLocks noGrp="1"/>
          </p:cNvSpPr>
          <p:nvPr>
            <p:ph type="sldNum" sz="quarter" idx="12"/>
          </p:nvPr>
        </p:nvSpPr>
        <p:spPr/>
        <p:txBody>
          <a:bodyPr/>
          <a:lstStyle/>
          <a:p>
            <a:fld id="{2C5D35E2-B754-4CAC-82D3-A862CDCFDB3C}" type="slidenum">
              <a:rPr lang="en-US" smtClean="0"/>
              <a:pPr/>
              <a:t>7</a:t>
            </a:fld>
            <a:endParaRPr lang="en-US"/>
          </a:p>
        </p:txBody>
      </p:sp>
      <p:sp>
        <p:nvSpPr>
          <p:cNvPr id="5" name="TextBox 4">
            <a:extLst>
              <a:ext uri="{FF2B5EF4-FFF2-40B4-BE49-F238E27FC236}">
                <a16:creationId xmlns:a16="http://schemas.microsoft.com/office/drawing/2014/main" id="{9466555A-B180-4D6F-8397-E62A16022D00}"/>
              </a:ext>
            </a:extLst>
          </p:cNvPr>
          <p:cNvSpPr txBox="1"/>
          <p:nvPr/>
        </p:nvSpPr>
        <p:spPr>
          <a:xfrm>
            <a:off x="975360" y="5903781"/>
            <a:ext cx="9071779" cy="369332"/>
          </a:xfrm>
          <a:prstGeom prst="rect">
            <a:avLst/>
          </a:prstGeom>
          <a:noFill/>
        </p:spPr>
        <p:txBody>
          <a:bodyPr wrap="none" rtlCol="0">
            <a:spAutoFit/>
          </a:bodyPr>
          <a:lstStyle/>
          <a:p>
            <a:r>
              <a:rPr lang="en-US" dirty="0"/>
              <a:t>(1) https://www.pmlearningsolutions.com/blog/work-package-versus-activity-pmp-concept-14</a:t>
            </a:r>
          </a:p>
        </p:txBody>
      </p:sp>
    </p:spTree>
    <p:extLst>
      <p:ext uri="{BB962C8B-B14F-4D97-AF65-F5344CB8AC3E}">
        <p14:creationId xmlns:p14="http://schemas.microsoft.com/office/powerpoint/2010/main" val="47845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8BF7-93AA-43F9-80A3-5DEAA486A69A}"/>
              </a:ext>
            </a:extLst>
          </p:cNvPr>
          <p:cNvSpPr>
            <a:spLocks noGrp="1"/>
          </p:cNvSpPr>
          <p:nvPr>
            <p:ph type="title"/>
          </p:nvPr>
        </p:nvSpPr>
        <p:spPr/>
        <p:txBody>
          <a:bodyPr/>
          <a:lstStyle/>
          <a:p>
            <a:r>
              <a:rPr lang="en-US" dirty="0"/>
              <a:t>“Define Activities” PMBOK 6</a:t>
            </a:r>
            <a:r>
              <a:rPr lang="en-US" baseline="30000" dirty="0"/>
              <a:t>th</a:t>
            </a:r>
            <a:r>
              <a:rPr lang="en-US" dirty="0"/>
              <a:t> </a:t>
            </a:r>
            <a:r>
              <a:rPr lang="en-US" dirty="0" err="1"/>
              <a:t>ed</a:t>
            </a:r>
            <a:r>
              <a:rPr lang="en-US" dirty="0"/>
              <a:t> 704</a:t>
            </a:r>
          </a:p>
        </p:txBody>
      </p:sp>
      <p:sp>
        <p:nvSpPr>
          <p:cNvPr id="3" name="Text Placeholder 2">
            <a:extLst>
              <a:ext uri="{FF2B5EF4-FFF2-40B4-BE49-F238E27FC236}">
                <a16:creationId xmlns:a16="http://schemas.microsoft.com/office/drawing/2014/main" id="{A917B4F5-860C-421F-891E-FBE0A7636319}"/>
              </a:ext>
            </a:extLst>
          </p:cNvPr>
          <p:cNvSpPr>
            <a:spLocks noGrp="1"/>
          </p:cNvSpPr>
          <p:nvPr>
            <p:ph type="body" idx="1"/>
          </p:nvPr>
        </p:nvSpPr>
        <p:spPr/>
        <p:txBody>
          <a:bodyPr/>
          <a:lstStyle/>
          <a:p>
            <a:r>
              <a:rPr lang="en-US" dirty="0"/>
              <a:t>The process of identifying and documenting the specific actions to be performed to produce the project deliverables. </a:t>
            </a:r>
          </a:p>
        </p:txBody>
      </p:sp>
      <p:sp>
        <p:nvSpPr>
          <p:cNvPr id="4" name="Slide Number Placeholder 3">
            <a:extLst>
              <a:ext uri="{FF2B5EF4-FFF2-40B4-BE49-F238E27FC236}">
                <a16:creationId xmlns:a16="http://schemas.microsoft.com/office/drawing/2014/main" id="{BB634ED9-97E8-4C51-9DF1-A1AA01AD57F6}"/>
              </a:ext>
            </a:extLst>
          </p:cNvPr>
          <p:cNvSpPr>
            <a:spLocks noGrp="1"/>
          </p:cNvSpPr>
          <p:nvPr>
            <p:ph type="sldNum" sz="quarter" idx="12"/>
          </p:nvPr>
        </p:nvSpPr>
        <p:spPr/>
        <p:txBody>
          <a:bodyPr/>
          <a:lstStyle/>
          <a:p>
            <a:fld id="{2C5D35E2-B754-4CAC-82D3-A862CDCFDB3C}" type="slidenum">
              <a:rPr lang="en-US" smtClean="0"/>
              <a:pPr/>
              <a:t>8</a:t>
            </a:fld>
            <a:endParaRPr lang="en-US"/>
          </a:p>
        </p:txBody>
      </p:sp>
    </p:spTree>
    <p:extLst>
      <p:ext uri="{BB962C8B-B14F-4D97-AF65-F5344CB8AC3E}">
        <p14:creationId xmlns:p14="http://schemas.microsoft.com/office/powerpoint/2010/main" val="228708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 of Define Activities</a:t>
            </a:r>
          </a:p>
        </p:txBody>
      </p:sp>
      <p:sp>
        <p:nvSpPr>
          <p:cNvPr id="3" name="Content Placeholder 2"/>
          <p:cNvSpPr>
            <a:spLocks noGrp="1"/>
          </p:cNvSpPr>
          <p:nvPr>
            <p:ph idx="1"/>
          </p:nvPr>
        </p:nvSpPr>
        <p:spPr/>
        <p:txBody>
          <a:bodyPr/>
          <a:lstStyle/>
          <a:p>
            <a:r>
              <a:rPr lang="en-US" dirty="0"/>
              <a:t>Project work and project manager work</a:t>
            </a:r>
          </a:p>
          <a:p>
            <a:r>
              <a:rPr lang="en-US" dirty="0"/>
              <a:t>Planning processes</a:t>
            </a:r>
          </a:p>
          <a:p>
            <a:r>
              <a:rPr lang="en-US" dirty="0"/>
              <a:t>Sequence of activities</a:t>
            </a:r>
          </a:p>
          <a:p>
            <a:r>
              <a:rPr lang="en-US" dirty="0"/>
              <a:t>Procurement time</a:t>
            </a:r>
          </a:p>
          <a:p>
            <a:r>
              <a:rPr lang="en-US" dirty="0"/>
              <a:t>Internal and external events</a:t>
            </a:r>
          </a:p>
          <a:p>
            <a:r>
              <a:rPr lang="en-US" dirty="0"/>
              <a:t>Known and unknown events</a:t>
            </a:r>
          </a:p>
        </p:txBody>
      </p:sp>
      <p:sp>
        <p:nvSpPr>
          <p:cNvPr id="4" name="Slide Number Placeholder 3">
            <a:extLst>
              <a:ext uri="{FF2B5EF4-FFF2-40B4-BE49-F238E27FC236}">
                <a16:creationId xmlns:a16="http://schemas.microsoft.com/office/drawing/2014/main" id="{6FD86A97-213A-4DAD-A381-BCC0BB14EB13}"/>
              </a:ext>
            </a:extLst>
          </p:cNvPr>
          <p:cNvSpPr>
            <a:spLocks noGrp="1"/>
          </p:cNvSpPr>
          <p:nvPr>
            <p:ph type="sldNum" sz="quarter" idx="12"/>
          </p:nvPr>
        </p:nvSpPr>
        <p:spPr/>
        <p:txBody>
          <a:bodyPr/>
          <a:lstStyle/>
          <a:p>
            <a:fld id="{2C5D35E2-B754-4CAC-82D3-A862CDCFDB3C}" type="slidenum">
              <a:rPr lang="en-US" smtClean="0"/>
              <a:pPr/>
              <a:t>9</a:t>
            </a:fld>
            <a:endParaRPr lang="en-US"/>
          </a:p>
        </p:txBody>
      </p:sp>
    </p:spTree>
    <p:custDataLst>
      <p:tags r:id="rId1"/>
    </p:custDataLst>
    <p:extLst>
      <p:ext uri="{BB962C8B-B14F-4D97-AF65-F5344CB8AC3E}">
        <p14:creationId xmlns:p14="http://schemas.microsoft.com/office/powerpoint/2010/main" val="26804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UDIO_ID" val="372"/>
  <p:tag name="ELAPSEDTIME" val="116.2"/>
  <p:tag name="ANNOTATION_TYPE_1" val="0"/>
  <p:tag name="ANNOTATION_START_1" val="4.0"/>
  <p:tag name="ANNOTATION_END_1" val="60.1"/>
  <p:tag name="ANNOTATION_TOP_1" val="151.2"/>
  <p:tag name="ANNOTATION_LEFT_1" val="38.4"/>
  <p:tag name="ANNOTATION_WIDTH_1" val="89.9"/>
  <p:tag name="ANNOTATION_HEIGHT_1" val="89.6"/>
  <p:tag name="ANNOTATION_ANIMATION_1" val="4"/>
  <p:tag name="ANNOTATION_ROTATION_1" val="0"/>
  <p:tag name="ANNOTATION_SUB_TYPE_1" val="3"/>
  <p:tag name="ANNOTATION_LOOP_COUNT_1" val="1"/>
  <p:tag name="ANNOTATION_BOX_RADIUS_1" val="0"/>
  <p:tag name="ANNOTATION_SCALE_1" val="125"/>
  <p:tag name="ANNOTATION_BORDER_ALPHA_1" val="100"/>
  <p:tag name="ANNOTATION_BORDER_COLOR_1" val="16777215"/>
  <p:tag name="ANNOTATION_FILL_COLOR_1" val="3969653"/>
  <p:tag name="ANNOTATION_FILL_ALPHA_1" val="100"/>
  <p:tag name="ANNOTATION_BORDER_WIDTH_1" val="2"/>
  <p:tag name="ANNOTATION_TYPE_2" val="0"/>
  <p:tag name="ANNOTATION_START_2" val="106.5"/>
  <p:tag name="ANNOTATION_TOP_2" val="300.5"/>
  <p:tag name="ANNOTATION_LEFT_2" val="37.2"/>
  <p:tag name="ANNOTATION_WIDTH_2" val="89.9"/>
  <p:tag name="ANNOTATION_HEIGHT_2" val="89.6"/>
  <p:tag name="ANNOTATION_ANIMATION_2" val="4"/>
  <p:tag name="ANNOTATION_ROTATION_2" val="0"/>
  <p:tag name="ANNOTATION_SUB_TYPE_2" val="3"/>
  <p:tag name="ANNOTATION_LOOP_COUNT_2" val="1"/>
  <p:tag name="ANNOTATION_BOX_RADIUS_2" val="0"/>
  <p:tag name="ANNOTATION_SCALE_2" val="125"/>
  <p:tag name="ANNOTATION_BORDER_ALPHA_2" val="100"/>
  <p:tag name="ANNOTATION_BORDER_COLOR_2" val="16777215"/>
  <p:tag name="ANNOTATION_FILL_COLOR_2" val="3969653"/>
  <p:tag name="ANNOTATION_FILL_ALPHA_2" val="100"/>
  <p:tag name="ANNOTATION_BORDER_WIDTH_2" val="2"/>
  <p:tag name="ANNOTATION_COUNT" val="2"/>
  <p:tag name="ARTICULATE_SLIDE_GUID" val="a408af87-aa20-4533-952a-7e9aeb2443ab"/>
  <p:tag name="ARTICULATE_SLIDE_NAV" val="5"/>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UDIO_ID" val="378"/>
  <p:tag name="ELAPSEDTIME" val="75.4"/>
  <p:tag name="ANNOTATION_TYPE_1" val="1"/>
  <p:tag name="ANNOTATION_START_1" val="10.3"/>
  <p:tag name="ANNOTATION_TOP_1" val="129.7"/>
  <p:tag name="ANNOTATION_LEFT_1" val="46.8"/>
  <p:tag name="ANNOTATION_WIDTH_1" val="243.3"/>
  <p:tag name="ANNOTATION_HEIGHT_1" val="44.8"/>
  <p:tag name="ANNOTATION_ANIMATION_1" val="5"/>
  <p:tag name="ANNOTATION_ROTATION_1" val="0"/>
  <p:tag name="ANNOTATION_SUB_TYPE_1" val="9"/>
  <p:tag name="ANNOTATION_LOOP_COUNT_1" val="1"/>
  <p:tag name="ANNOTATION_BOX_RADIUS_1" val="5"/>
  <p:tag name="ANNOTATION_SCALE_1" val="0"/>
  <p:tag name="ANNOTATION_BORDER_ALPHA_1" val="100"/>
  <p:tag name="ANNOTATION_BORDER_COLOR_1" val="0"/>
  <p:tag name="ANNOTATION_FILL_COLOR_1" val="65535"/>
  <p:tag name="ANNOTATION_FILL_ALPHA_1" val="100"/>
  <p:tag name="ANNOTATION_BORDER_WIDTH_1" val="2"/>
  <p:tag name="ANNOTATION_COUNT" val="1"/>
  <p:tag name="ARTICULATE_SLIDE_GUID" val="96d9c5df-5481-4908-8c9d-6f717ee611c2"/>
  <p:tag name="ARTICULATE_SLIDE_NAV" val="4"/>
</p:tagLst>
</file>

<file path=ppt/tags/tag1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UDIO_ID" val="379"/>
  <p:tag name="ELAPSEDTIME" val="70.4"/>
  <p:tag name="ANNOTATION_TYPE_1" val="0"/>
  <p:tag name="ANNOTATION_START_1" val="8.3"/>
  <p:tag name="ANNOTATION_END_1" val="31.5"/>
  <p:tag name="ANNOTATION_TOP_1" val="150.6"/>
  <p:tag name="ANNOTATION_LEFT_1" val="36.6"/>
  <p:tag name="ANNOTATION_WIDTH_1" val="89.9"/>
  <p:tag name="ANNOTATION_HEIGHT_1" val="89.6"/>
  <p:tag name="ANNOTATION_ANIMATION_1" val="4"/>
  <p:tag name="ANNOTATION_ROTATION_1" val="0"/>
  <p:tag name="ANNOTATION_SUB_TYPE_1" val="3"/>
  <p:tag name="ANNOTATION_LOOP_COUNT_1" val="1"/>
  <p:tag name="ANNOTATION_BOX_RADIUS_1" val="0"/>
  <p:tag name="ANNOTATION_SCALE_1" val="125"/>
  <p:tag name="ANNOTATION_BORDER_ALPHA_1" val="100"/>
  <p:tag name="ANNOTATION_BORDER_COLOR_1" val="16777215"/>
  <p:tag name="ANNOTATION_FILL_COLOR_1" val="3969653"/>
  <p:tag name="ANNOTATION_FILL_ALPHA_1" val="100"/>
  <p:tag name="ANNOTATION_BORDER_WIDTH_1" val="2"/>
  <p:tag name="ANNOTATION_TYPE_2" val="0"/>
  <p:tag name="ANNOTATION_START_2" val="31.5"/>
  <p:tag name="ANNOTATION_TOP_2" val="227.7"/>
  <p:tag name="ANNOTATION_LEFT_2" val="37.8"/>
  <p:tag name="ANNOTATION_WIDTH_2" val="89.9"/>
  <p:tag name="ANNOTATION_HEIGHT_2" val="89.6"/>
  <p:tag name="ANNOTATION_ANIMATION_2" val="4"/>
  <p:tag name="ANNOTATION_ROTATION_2" val="0"/>
  <p:tag name="ANNOTATION_SUB_TYPE_2" val="3"/>
  <p:tag name="ANNOTATION_LOOP_COUNT_2" val="1"/>
  <p:tag name="ANNOTATION_BOX_RADIUS_2" val="0"/>
  <p:tag name="ANNOTATION_SCALE_2" val="125"/>
  <p:tag name="ANNOTATION_BORDER_ALPHA_2" val="100"/>
  <p:tag name="ANNOTATION_BORDER_COLOR_2" val="16777215"/>
  <p:tag name="ANNOTATION_FILL_COLOR_2" val="3969653"/>
  <p:tag name="ANNOTATION_FILL_ALPHA_2" val="100"/>
  <p:tag name="ANNOTATION_BORDER_WIDTH_2" val="2"/>
  <p:tag name="ANNOTATION_COUNT" val="2"/>
  <p:tag name="ARTICULATE_SLIDE_GUID" val="aa3e0a18-db4f-48e7-a24e-0860b1000fcb"/>
  <p:tag name="ARTICULATE_SLIDE_NAV" val="5"/>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UDIO_ID" val="356"/>
  <p:tag name="TIMELINE" val="0.7/15.8/33.9/43.7/54.7/77.1"/>
  <p:tag name="ELAPSEDTIME" val="117.5"/>
  <p:tag name="ARTICULATE_SLIDE_GUID" val="e7e0c7f0-a61d-4dd3-9aa2-d030f238f7a8"/>
  <p:tag name="ARTICULATE_SLIDE_NAV" val="3"/>
</p:tagLst>
</file>

<file path=ppt/tags/tag20.xml><?xml version="1.0" encoding="utf-8"?>
<p:tagLst xmlns:a="http://schemas.openxmlformats.org/drawingml/2006/main" xmlns:r="http://schemas.openxmlformats.org/officeDocument/2006/relationships" xmlns:p="http://schemas.openxmlformats.org/presentationml/2006/main">
  <p:tag name="AUDIO_ID" val="409"/>
  <p:tag name="TIMELINE" val="7.5/12.1/26.8"/>
  <p:tag name="ELAPSEDTIME" val="74.4"/>
  <p:tag name="ANNOTATION_TYPE_1" val="0"/>
  <p:tag name="ANNOTATION_START_1" val="65.6"/>
  <p:tag name="ANNOTATION_END_1" val="70.1"/>
  <p:tag name="ANNOTATION_TOP_1" val="258.7"/>
  <p:tag name="ANNOTATION_LEFT_1" val="45.6"/>
  <p:tag name="ANNOTATION_WIDTH_1" val="89.9"/>
  <p:tag name="ANNOTATION_HEIGHT_1" val="89.6"/>
  <p:tag name="ANNOTATION_ANIMATION_1" val="4"/>
  <p:tag name="ANNOTATION_ROTATION_1" val="0"/>
  <p:tag name="ANNOTATION_SUB_TYPE_1" val="3"/>
  <p:tag name="ANNOTATION_LOOP_COUNT_1" val="1"/>
  <p:tag name="ANNOTATION_BOX_RADIUS_1" val="0"/>
  <p:tag name="ANNOTATION_SCALE_1" val="125"/>
  <p:tag name="ANNOTATION_BORDER_ALPHA_1" val="100"/>
  <p:tag name="ANNOTATION_BORDER_COLOR_1" val="16777215"/>
  <p:tag name="ANNOTATION_FILL_COLOR_1" val="3969653"/>
  <p:tag name="ANNOTATION_FILL_ALPHA_1" val="100"/>
  <p:tag name="ANNOTATION_BORDER_WIDTH_1" val="2"/>
  <p:tag name="ANNOTATION_TYPE_2" val="0"/>
  <p:tag name="ANNOTATION_START_2" val="70.1"/>
  <p:tag name="ANNOTATION_END_2" val="72.7"/>
  <p:tag name="ANNOTATION_TOP_2" val="206.7"/>
  <p:tag name="ANNOTATION_LEFT_2" val="122.9"/>
  <p:tag name="ANNOTATION_WIDTH_2" val="89.9"/>
  <p:tag name="ANNOTATION_HEIGHT_2" val="89.6"/>
  <p:tag name="ANNOTATION_ANIMATION_2" val="4"/>
  <p:tag name="ANNOTATION_ROTATION_2" val="0"/>
  <p:tag name="ANNOTATION_SUB_TYPE_2" val="3"/>
  <p:tag name="ANNOTATION_LOOP_COUNT_2" val="1"/>
  <p:tag name="ANNOTATION_BOX_RADIUS_2" val="0"/>
  <p:tag name="ANNOTATION_SCALE_2" val="125"/>
  <p:tag name="ANNOTATION_BORDER_ALPHA_2" val="100"/>
  <p:tag name="ANNOTATION_BORDER_COLOR_2" val="16777215"/>
  <p:tag name="ANNOTATION_FILL_COLOR_2" val="3969653"/>
  <p:tag name="ANNOTATION_FILL_ALPHA_2" val="100"/>
  <p:tag name="ANNOTATION_BORDER_WIDTH_2" val="2"/>
  <p:tag name="ANNOTATION_COUNT" val="2"/>
  <p:tag name="ARTICULATE_SLIDE_GUID" val="2f05ada3-b4d5-4061-8af1-9d2b76372d32"/>
  <p:tag name="ARTICULATE_SLIDE_NAV" val="7"/>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UDIO_ID" val="380"/>
  <p:tag name="TIMELINE" val="5.5/30.6/45.1"/>
  <p:tag name="ELAPSEDTIME" val="88.2"/>
  <p:tag name="ANNOTATION_TYPE_1" val="0"/>
  <p:tag name="ANNOTATION_START_1" val="81.1"/>
  <p:tag name="ANNOTATION_TOP_1" val="266.5"/>
  <p:tag name="ANNOTATION_LEFT_1" val="52.1"/>
  <p:tag name="ANNOTATION_WIDTH_1" val="89.9"/>
  <p:tag name="ANNOTATION_HEIGHT_1" val="89.6"/>
  <p:tag name="ANNOTATION_ANIMATION_1" val="4"/>
  <p:tag name="ANNOTATION_ROTATION_1" val="0"/>
  <p:tag name="ANNOTATION_SUB_TYPE_1" val="3"/>
  <p:tag name="ANNOTATION_LOOP_COUNT_1" val="1"/>
  <p:tag name="ANNOTATION_BOX_RADIUS_1" val="0"/>
  <p:tag name="ANNOTATION_SCALE_1" val="125"/>
  <p:tag name="ANNOTATION_BORDER_ALPHA_1" val="100"/>
  <p:tag name="ANNOTATION_BORDER_COLOR_1" val="16777215"/>
  <p:tag name="ANNOTATION_FILL_COLOR_1" val="3969653"/>
  <p:tag name="ANNOTATION_FILL_ALPHA_1" val="100"/>
  <p:tag name="ANNOTATION_BORDER_WIDTH_1" val="2"/>
  <p:tag name="ANNOTATION_COUNT" val="1"/>
  <p:tag name="ARTICULATE_SLIDE_GUID" val="624862ca-e2f6-49a0-8990-73183e55e0a9"/>
  <p:tag name="ARTICULATE_SLIDE_NAV" val="6"/>
</p:tagLst>
</file>

<file path=ppt/tags/tag2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UDIO_ID" val="386"/>
  <p:tag name="ELAPSEDTIME" val="134.1"/>
  <p:tag name="ANNOTATION_TYPE_1" val="0"/>
  <p:tag name="ANNOTATION_START_1" val="26.7"/>
  <p:tag name="ANNOTATION_END_1" val="60.7"/>
  <p:tag name="ANNOTATION_TOP_1" val="191.8"/>
  <p:tag name="ANNOTATION_LEFT_1" val="37.2"/>
  <p:tag name="ANNOTATION_WIDTH_1" val="89.9"/>
  <p:tag name="ANNOTATION_HEIGHT_1" val="89.6"/>
  <p:tag name="ANNOTATION_ANIMATION_1" val="4"/>
  <p:tag name="ANNOTATION_ROTATION_1" val="0"/>
  <p:tag name="ANNOTATION_SUB_TYPE_1" val="3"/>
  <p:tag name="ANNOTATION_LOOP_COUNT_1" val="1"/>
  <p:tag name="ANNOTATION_BOX_RADIUS_1" val="0"/>
  <p:tag name="ANNOTATION_SCALE_1" val="125"/>
  <p:tag name="ANNOTATION_BORDER_ALPHA_1" val="100"/>
  <p:tag name="ANNOTATION_BORDER_COLOR_1" val="16777215"/>
  <p:tag name="ANNOTATION_FILL_COLOR_1" val="3969653"/>
  <p:tag name="ANNOTATION_FILL_ALPHA_1" val="100"/>
  <p:tag name="ANNOTATION_BORDER_WIDTH_1" val="2"/>
  <p:tag name="ANNOTATION_TYPE_2" val="0"/>
  <p:tag name="ANNOTATION_START_2" val="60.7"/>
  <p:tag name="ANNOTATION_END_2" val="80.7"/>
  <p:tag name="ANNOTATION_TOP_2" val="225.9"/>
  <p:tag name="ANNOTATION_LEFT_2" val="40.2"/>
  <p:tag name="ANNOTATION_WIDTH_2" val="89.9"/>
  <p:tag name="ANNOTATION_HEIGHT_2" val="89.6"/>
  <p:tag name="ANNOTATION_ANIMATION_2" val="4"/>
  <p:tag name="ANNOTATION_ROTATION_2" val="0"/>
  <p:tag name="ANNOTATION_SUB_TYPE_2" val="3"/>
  <p:tag name="ANNOTATION_LOOP_COUNT_2" val="1"/>
  <p:tag name="ANNOTATION_BOX_RADIUS_2" val="0"/>
  <p:tag name="ANNOTATION_SCALE_2" val="125"/>
  <p:tag name="ANNOTATION_BORDER_ALPHA_2" val="100"/>
  <p:tag name="ANNOTATION_BORDER_COLOR_2" val="16777215"/>
  <p:tag name="ANNOTATION_FILL_COLOR_2" val="3969653"/>
  <p:tag name="ANNOTATION_FILL_ALPHA_2" val="100"/>
  <p:tag name="ANNOTATION_BORDER_WIDTH_2" val="2"/>
  <p:tag name="ANNOTATION_TYPE_3" val="0"/>
  <p:tag name="ANNOTATION_START_3" val="80.7"/>
  <p:tag name="ANNOTATION_TOP_3" val="262.9"/>
  <p:tag name="ANNOTATION_LEFT_3" val="34.8"/>
  <p:tag name="ANNOTATION_WIDTH_3" val="89.9"/>
  <p:tag name="ANNOTATION_HEIGHT_3" val="89.6"/>
  <p:tag name="ANNOTATION_ANIMATION_3" val="4"/>
  <p:tag name="ANNOTATION_ROTATION_3" val="0"/>
  <p:tag name="ANNOTATION_SUB_TYPE_3" val="3"/>
  <p:tag name="ANNOTATION_LOOP_COUNT_3" val="1"/>
  <p:tag name="ANNOTATION_BOX_RADIUS_3" val="0"/>
  <p:tag name="ANNOTATION_SCALE_3" val="125"/>
  <p:tag name="ANNOTATION_BORDER_ALPHA_3" val="100"/>
  <p:tag name="ANNOTATION_BORDER_COLOR_3" val="16777215"/>
  <p:tag name="ANNOTATION_FILL_COLOR_3" val="3969653"/>
  <p:tag name="ANNOTATION_FILL_ALPHA_3" val="100"/>
  <p:tag name="ANNOTATION_BORDER_WIDTH_3" val="2"/>
  <p:tag name="ANNOTATION_COUNT" val="3"/>
  <p:tag name="ARTICULATE_SLIDE_GUID" val="f634a40c-e8dc-4aa5-93a7-d0f1d14a15c1"/>
  <p:tag name="ARTICULATE_SLIDE_NAV" val="5"/>
</p:tagLst>
</file>

<file path=ppt/tags/tag25.xml><?xml version="1.0" encoding="utf-8"?>
<p:tagLst xmlns:a="http://schemas.openxmlformats.org/drawingml/2006/main" xmlns:r="http://schemas.openxmlformats.org/officeDocument/2006/relationships" xmlns:p="http://schemas.openxmlformats.org/presentationml/2006/main">
  <p:tag name="AUDIO_ID" val="387"/>
  <p:tag name="TIMELINE" val="11.1/13.4/71.8/72.7/81.3/86.7"/>
  <p:tag name="ELAPSEDTIME" val="134.9"/>
  <p:tag name="ANNOTATION_TYPE_1" val="1"/>
  <p:tag name="ANNOTATION_START_1" val="55.1"/>
  <p:tag name="ANNOTATION_END_1" val="59.5"/>
  <p:tag name="ANNOTATION_TOP_1" val="175.7"/>
  <p:tag name="ANNOTATION_LEFT_1" val="284.7"/>
  <p:tag name="ANNOTATION_WIDTH_1" val="26.4"/>
  <p:tag name="ANNOTATION_HEIGHT_1" val="179.3"/>
  <p:tag name="ANNOTATION_ANIMATION_1" val="5"/>
  <p:tag name="ANNOTATION_ROTATION_1" val="0"/>
  <p:tag name="ANNOTATION_SUB_TYPE_1" val="9"/>
  <p:tag name="ANNOTATION_LOOP_COUNT_1" val="1"/>
  <p:tag name="ANNOTATION_BOX_RADIUS_1" val="5"/>
  <p:tag name="ANNOTATION_SCALE_1" val="0"/>
  <p:tag name="ANNOTATION_BORDER_ALPHA_1" val="100"/>
  <p:tag name="ANNOTATION_BORDER_COLOR_1" val="0"/>
  <p:tag name="ANNOTATION_FILL_COLOR_1" val="65535"/>
  <p:tag name="ANNOTATION_FILL_ALPHA_1" val="100"/>
  <p:tag name="ANNOTATION_BORDER_WIDTH_1" val="2"/>
  <p:tag name="ANNOTATION_TYPE_2" val="1"/>
  <p:tag name="ANNOTATION_START_2" val="59.5"/>
  <p:tag name="ANNOTATION_END_2" val="65.2"/>
  <p:tag name="ANNOTATION_TOP_2" val="308.3"/>
  <p:tag name="ANNOTATION_LEFT_2" val="323.1"/>
  <p:tag name="ANNOTATION_WIDTH_2" val="82.1"/>
  <p:tag name="ANNOTATION_HEIGHT_2" val="31.1"/>
  <p:tag name="ANNOTATION_ANIMATION_2" val="5"/>
  <p:tag name="ANNOTATION_ROTATION_2" val="0"/>
  <p:tag name="ANNOTATION_SUB_TYPE_2" val="9"/>
  <p:tag name="ANNOTATION_LOOP_COUNT_2" val="1"/>
  <p:tag name="ANNOTATION_BOX_RADIUS_2" val="5"/>
  <p:tag name="ANNOTATION_SCALE_2" val="0"/>
  <p:tag name="ANNOTATION_BORDER_ALPHA_2" val="100"/>
  <p:tag name="ANNOTATION_BORDER_COLOR_2" val="0"/>
  <p:tag name="ANNOTATION_FILL_COLOR_2" val="65535"/>
  <p:tag name="ANNOTATION_FILL_ALPHA_2" val="100"/>
  <p:tag name="ANNOTATION_BORDER_WIDTH_2" val="2"/>
  <p:tag name="ANNOTATION_TYPE_3" val="1"/>
  <p:tag name="ANNOTATION_START_3" val="65.2"/>
  <p:tag name="ANNOTATION_END_3" val="74.4"/>
  <p:tag name="ANNOTATION_TOP_3" val="289.8"/>
  <p:tag name="ANNOTATION_LEFT_3" val="282.9"/>
  <p:tag name="ANNOTATION_WIDTH_3" val="33.6"/>
  <p:tag name="ANNOTATION_HEIGHT_3" val="19.7"/>
  <p:tag name="ANNOTATION_ANIMATION_3" val="5"/>
  <p:tag name="ANNOTATION_ROTATION_3" val="0"/>
  <p:tag name="ANNOTATION_SUB_TYPE_3" val="9"/>
  <p:tag name="ANNOTATION_LOOP_COUNT_3" val="1"/>
  <p:tag name="ANNOTATION_BOX_RADIUS_3" val="5"/>
  <p:tag name="ANNOTATION_SCALE_3" val="0"/>
  <p:tag name="ANNOTATION_BORDER_ALPHA_3" val="100"/>
  <p:tag name="ANNOTATION_BORDER_COLOR_3" val="0"/>
  <p:tag name="ANNOTATION_FILL_COLOR_3" val="65535"/>
  <p:tag name="ANNOTATION_FILL_ALPHA_3" val="100"/>
  <p:tag name="ANNOTATION_BORDER_WIDTH_3" val="2"/>
  <p:tag name="ANNOTATION_COUNT" val="3"/>
  <p:tag name="ARTICULATE_SLIDE_GUID" val="c4c646bc-afff-4def-8cca-78e69f96408e"/>
  <p:tag name="ARTICULATE_SLIDE_NAV" val="6"/>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dp\AppData\Local\Temp\articulate\presenter\imgtemp\zlhbNVtr_files\slide0001_image001.gif"/>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UDIO_ID" val="411"/>
  <p:tag name="ELAPSEDTIME" val="113.4"/>
  <p:tag name="ANNOTATION_TYPE_1" val="1"/>
  <p:tag name="ANNOTATION_START_1" val="19.3"/>
  <p:tag name="ANNOTATION_END_1" val="38.8"/>
  <p:tag name="ANNOTATION_TOP_1" val="206.1"/>
  <p:tag name="ANNOTATION_LEFT_1" val="119.9"/>
  <p:tag name="ANNOTATION_WIDTH_1" val="246.9"/>
  <p:tag name="ANNOTATION_HEIGHT_1" val="204.9"/>
  <p:tag name="ANNOTATION_ANIMATION_1" val="5"/>
  <p:tag name="ANNOTATION_ROTATION_1" val="0"/>
  <p:tag name="ANNOTATION_SUB_TYPE_1" val="9"/>
  <p:tag name="ANNOTATION_LOOP_COUNT_1" val="1"/>
  <p:tag name="ANNOTATION_BOX_RADIUS_1" val="5"/>
  <p:tag name="ANNOTATION_SCALE_1" val="0"/>
  <p:tag name="ANNOTATION_BORDER_ALPHA_1" val="100"/>
  <p:tag name="ANNOTATION_BORDER_COLOR_1" val="0"/>
  <p:tag name="ANNOTATION_FILL_COLOR_1" val="683492"/>
  <p:tag name="ANNOTATION_FILL_ALPHA_1" val="100"/>
  <p:tag name="ANNOTATION_BORDER_WIDTH_1" val="2"/>
  <p:tag name="ANNOTATION_TYPE_2" val="1"/>
  <p:tag name="ANNOTATION_START_2" val="38.8"/>
  <p:tag name="ANNOTATION_END_2" val="43.9"/>
  <p:tag name="ANNOTATION_TOP_2" val="267.1"/>
  <p:tag name="ANNOTATION_LEFT_2" val="398.0"/>
  <p:tag name="ANNOTATION_WIDTH_2" val="93.5"/>
  <p:tag name="ANNOTATION_HEIGHT_2" val="27.5"/>
  <p:tag name="ANNOTATION_ANIMATION_2" val="5"/>
  <p:tag name="ANNOTATION_ROTATION_2" val="0"/>
  <p:tag name="ANNOTATION_SUB_TYPE_2" val="9"/>
  <p:tag name="ANNOTATION_LOOP_COUNT_2" val="1"/>
  <p:tag name="ANNOTATION_BOX_RADIUS_2" val="5"/>
  <p:tag name="ANNOTATION_SCALE_2" val="0"/>
  <p:tag name="ANNOTATION_BORDER_ALPHA_2" val="100"/>
  <p:tag name="ANNOTATION_BORDER_COLOR_2" val="0"/>
  <p:tag name="ANNOTATION_FILL_COLOR_2" val="683492"/>
  <p:tag name="ANNOTATION_FILL_ALPHA_2" val="100"/>
  <p:tag name="ANNOTATION_BORDER_WIDTH_2" val="2"/>
  <p:tag name="ANNOTATION_TYPE_3" val="1"/>
  <p:tag name="ANNOTATION_START_3" val="43.9"/>
  <p:tag name="ANNOTATION_END_3" val="62.2"/>
  <p:tag name="ANNOTATION_TOP_3" val="197.8"/>
  <p:tag name="ANNOTATION_LEFT_3" val="110.9"/>
  <p:tag name="ANNOTATION_WIDTH_3" val="258.9"/>
  <p:tag name="ANNOTATION_HEIGHT_3" val="86.6"/>
  <p:tag name="ANNOTATION_ANIMATION_3" val="5"/>
  <p:tag name="ANNOTATION_ROTATION_3" val="0"/>
  <p:tag name="ANNOTATION_SUB_TYPE_3" val="9"/>
  <p:tag name="ANNOTATION_LOOP_COUNT_3" val="1"/>
  <p:tag name="ANNOTATION_BOX_RADIUS_3" val="5"/>
  <p:tag name="ANNOTATION_SCALE_3" val="0"/>
  <p:tag name="ANNOTATION_BORDER_ALPHA_3" val="100"/>
  <p:tag name="ANNOTATION_BORDER_COLOR_3" val="0"/>
  <p:tag name="ANNOTATION_FILL_COLOR_3" val="683492"/>
  <p:tag name="ANNOTATION_FILL_ALPHA_3" val="100"/>
  <p:tag name="ANNOTATION_BORDER_WIDTH_3" val="2"/>
  <p:tag name="ANNOTATION_TYPE_4" val="0"/>
  <p:tag name="ANNOTATION_START_4" val="63.2"/>
  <p:tag name="ANNOTATION_END_4" val="64.4"/>
  <p:tag name="ANNOTATION_TOP_4" val="252.7"/>
  <p:tag name="ANNOTATION_LEFT_4" val="149.8"/>
  <p:tag name="ANNOTATION_WIDTH_4" val="89.9"/>
  <p:tag name="ANNOTATION_HEIGHT_4" val="89.6"/>
  <p:tag name="ANNOTATION_ANIMATION_4" val="4"/>
  <p:tag name="ANNOTATION_ROTATION_4" val="0"/>
  <p:tag name="ANNOTATION_SUB_TYPE_4" val="7"/>
  <p:tag name="ANNOTATION_LOOP_COUNT_4" val="1"/>
  <p:tag name="ANNOTATION_BOX_RADIUS_4" val="0"/>
  <p:tag name="ANNOTATION_SCALE_4" val="125"/>
  <p:tag name="ANNOTATION_BORDER_ALPHA_4" val="100"/>
  <p:tag name="ANNOTATION_BORDER_COLOR_4" val="16777215"/>
  <p:tag name="ANNOTATION_FILL_COLOR_4" val="3487637"/>
  <p:tag name="ANNOTATION_FILL_ALPHA_4" val="100"/>
  <p:tag name="ANNOTATION_BORDER_WIDTH_4" val="2"/>
  <p:tag name="ANNOTATION_TYPE_5" val="0"/>
  <p:tag name="ANNOTATION_START_5" val="64.4"/>
  <p:tag name="ANNOTATION_END_5" val="65.5"/>
  <p:tag name="ANNOTATION_TOP_5" val="259.3"/>
  <p:tag name="ANNOTATION_LEFT_5" val="185.2"/>
  <p:tag name="ANNOTATION_WIDTH_5" val="89.9"/>
  <p:tag name="ANNOTATION_HEIGHT_5" val="89.6"/>
  <p:tag name="ANNOTATION_ANIMATION_5" val="4"/>
  <p:tag name="ANNOTATION_ROTATION_5" val="0"/>
  <p:tag name="ANNOTATION_SUB_TYPE_5" val="7"/>
  <p:tag name="ANNOTATION_LOOP_COUNT_5" val="1"/>
  <p:tag name="ANNOTATION_BOX_RADIUS_5" val="0"/>
  <p:tag name="ANNOTATION_SCALE_5" val="125"/>
  <p:tag name="ANNOTATION_BORDER_ALPHA_5" val="100"/>
  <p:tag name="ANNOTATION_BORDER_COLOR_5" val="16777215"/>
  <p:tag name="ANNOTATION_FILL_COLOR_5" val="3487637"/>
  <p:tag name="ANNOTATION_FILL_ALPHA_5" val="100"/>
  <p:tag name="ANNOTATION_BORDER_WIDTH_5" val="2"/>
  <p:tag name="ANNOTATION_TYPE_6" val="0"/>
  <p:tag name="ANNOTATION_START_6" val="65.5"/>
  <p:tag name="ANNOTATION_END_6" val="66.4"/>
  <p:tag name="ANNOTATION_TOP_6" val="262.9"/>
  <p:tag name="ANNOTATION_LEFT_6" val="236.2"/>
  <p:tag name="ANNOTATION_WIDTH_6" val="89.9"/>
  <p:tag name="ANNOTATION_HEIGHT_6" val="89.6"/>
  <p:tag name="ANNOTATION_ANIMATION_6" val="4"/>
  <p:tag name="ANNOTATION_ROTATION_6" val="0"/>
  <p:tag name="ANNOTATION_SUB_TYPE_6" val="7"/>
  <p:tag name="ANNOTATION_LOOP_COUNT_6" val="1"/>
  <p:tag name="ANNOTATION_BOX_RADIUS_6" val="0"/>
  <p:tag name="ANNOTATION_SCALE_6" val="125"/>
  <p:tag name="ANNOTATION_BORDER_ALPHA_6" val="100"/>
  <p:tag name="ANNOTATION_BORDER_COLOR_6" val="16777215"/>
  <p:tag name="ANNOTATION_FILL_COLOR_6" val="3487637"/>
  <p:tag name="ANNOTATION_FILL_ALPHA_6" val="100"/>
  <p:tag name="ANNOTATION_BORDER_WIDTH_6" val="2"/>
  <p:tag name="ANNOTATION_TYPE_7" val="0"/>
  <p:tag name="ANNOTATION_START_7" val="66.4"/>
  <p:tag name="ANNOTATION_END_7" val="67.4"/>
  <p:tag name="ANNOTATION_TOP_7" val="253.3"/>
  <p:tag name="ANNOTATION_LEFT_7" val="274.5"/>
  <p:tag name="ANNOTATION_WIDTH_7" val="89.9"/>
  <p:tag name="ANNOTATION_HEIGHT_7" val="89.6"/>
  <p:tag name="ANNOTATION_ANIMATION_7" val="4"/>
  <p:tag name="ANNOTATION_ROTATION_7" val="0"/>
  <p:tag name="ANNOTATION_SUB_TYPE_7" val="7"/>
  <p:tag name="ANNOTATION_LOOP_COUNT_7" val="1"/>
  <p:tag name="ANNOTATION_BOX_RADIUS_7" val="0"/>
  <p:tag name="ANNOTATION_SCALE_7" val="125"/>
  <p:tag name="ANNOTATION_BORDER_ALPHA_7" val="100"/>
  <p:tag name="ANNOTATION_BORDER_COLOR_7" val="16777215"/>
  <p:tag name="ANNOTATION_FILL_COLOR_7" val="3487637"/>
  <p:tag name="ANNOTATION_FILL_ALPHA_7" val="100"/>
  <p:tag name="ANNOTATION_BORDER_WIDTH_7" val="2"/>
  <p:tag name="ANNOTATION_TYPE_8" val="0"/>
  <p:tag name="ANNOTATION_START_8" val="67.4"/>
  <p:tag name="ANNOTATION_END_8" val="81.2"/>
  <p:tag name="ANNOTATION_TOP_8" val="261.1"/>
  <p:tag name="ANNOTATION_LEFT_8" val="335.1"/>
  <p:tag name="ANNOTATION_WIDTH_8" val="89.9"/>
  <p:tag name="ANNOTATION_HEIGHT_8" val="89.6"/>
  <p:tag name="ANNOTATION_ANIMATION_8" val="4"/>
  <p:tag name="ANNOTATION_ROTATION_8" val="0"/>
  <p:tag name="ANNOTATION_SUB_TYPE_8" val="7"/>
  <p:tag name="ANNOTATION_LOOP_COUNT_8" val="1"/>
  <p:tag name="ANNOTATION_BOX_RADIUS_8" val="0"/>
  <p:tag name="ANNOTATION_SCALE_8" val="125"/>
  <p:tag name="ANNOTATION_BORDER_ALPHA_8" val="100"/>
  <p:tag name="ANNOTATION_BORDER_COLOR_8" val="16777215"/>
  <p:tag name="ANNOTATION_FILL_COLOR_8" val="3487637"/>
  <p:tag name="ANNOTATION_FILL_ALPHA_8" val="100"/>
  <p:tag name="ANNOTATION_BORDER_WIDTH_8" val="2"/>
  <p:tag name="ANNOTATION_TYPE_9" val="0"/>
  <p:tag name="ANNOTATION_START_9" val="81.2"/>
  <p:tag name="ANNOTATION_TOP_9" val="248.6"/>
  <p:tag name="ANNOTATION_LEFT_9" val="269.7"/>
  <p:tag name="ANNOTATION_WIDTH_9" val="89.9"/>
  <p:tag name="ANNOTATION_HEIGHT_9" val="89.6"/>
  <p:tag name="ANNOTATION_ANIMATION_9" val="4"/>
  <p:tag name="ANNOTATION_ROTATION_9" val="0"/>
  <p:tag name="ANNOTATION_SUB_TYPE_9" val="7"/>
  <p:tag name="ANNOTATION_LOOP_COUNT_9" val="1"/>
  <p:tag name="ANNOTATION_BOX_RADIUS_9" val="0"/>
  <p:tag name="ANNOTATION_SCALE_9" val="125"/>
  <p:tag name="ANNOTATION_BORDER_ALPHA_9" val="100"/>
  <p:tag name="ANNOTATION_BORDER_COLOR_9" val="16777215"/>
  <p:tag name="ANNOTATION_FILL_COLOR_9" val="3487637"/>
  <p:tag name="ANNOTATION_FILL_ALPHA_9" val="100"/>
  <p:tag name="ANNOTATION_BORDER_WIDTH_9" val="2"/>
  <p:tag name="ANNOTATION_COUNT" val="9"/>
  <p:tag name="ARTICULATE_SLIDE_GUID" val="940ef1ce-d373-4fb4-a8a4-8fdaa8006c6f"/>
  <p:tag name="ARTICULATE_SLIDE_NAV" val="17"/>
</p:tagLst>
</file>

<file path=ppt/tags/tag29.xml><?xml version="1.0" encoding="utf-8"?>
<p:tagLst xmlns:a="http://schemas.openxmlformats.org/drawingml/2006/main" xmlns:r="http://schemas.openxmlformats.org/officeDocument/2006/relationships" xmlns:p="http://schemas.openxmlformats.org/presentationml/2006/main">
  <p:tag name="ARTICULATE_PUBLISH_MODE"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UDIO_ID" val="392"/>
  <p:tag name="ELAPSEDTIME" val="133.4"/>
  <p:tag name="ANNOTATION_TYPE_1" val="0"/>
  <p:tag name="ANNOTATION_START_1" val="34.3"/>
  <p:tag name="ANNOTATION_END_1" val="38.2"/>
  <p:tag name="ANNOTATION_TOP_1" val="170.3"/>
  <p:tag name="ANNOTATION_LEFT_1" val="48.5"/>
  <p:tag name="ANNOTATION_WIDTH_1" val="89.9"/>
  <p:tag name="ANNOTATION_HEIGHT_1" val="89.6"/>
  <p:tag name="ANNOTATION_ANIMATION_1" val="4"/>
  <p:tag name="ANNOTATION_ROTATION_1" val="0"/>
  <p:tag name="ANNOTATION_SUB_TYPE_1" val="7"/>
  <p:tag name="ANNOTATION_LOOP_COUNT_1" val="1"/>
  <p:tag name="ANNOTATION_BOX_RADIUS_1" val="0"/>
  <p:tag name="ANNOTATION_SCALE_1" val="125"/>
  <p:tag name="ANNOTATION_BORDER_ALPHA_1" val="100"/>
  <p:tag name="ANNOTATION_BORDER_COLOR_1" val="16777215"/>
  <p:tag name="ANNOTATION_FILL_COLOR_1" val="3487637"/>
  <p:tag name="ANNOTATION_FILL_ALPHA_1" val="100"/>
  <p:tag name="ANNOTATION_BORDER_WIDTH_1" val="2"/>
  <p:tag name="ANNOTATION_TYPE_2" val="1"/>
  <p:tag name="ANNOTATION_START_2" val="44.2"/>
  <p:tag name="ANNOTATION_END_2" val="47.0"/>
  <p:tag name="ANNOTATION_TOP_2" val="133.2"/>
  <p:tag name="ANNOTATION_LEFT_2" val="362.0"/>
  <p:tag name="ANNOTATION_WIDTH_2" val="67.1"/>
  <p:tag name="ANNOTATION_HEIGHT_2" val="38.8"/>
  <p:tag name="ANNOTATION_ANIMATION_2" val="5"/>
  <p:tag name="ANNOTATION_ROTATION_2" val="0"/>
  <p:tag name="ANNOTATION_SUB_TYPE_2" val="9"/>
  <p:tag name="ANNOTATION_LOOP_COUNT_2" val="1"/>
  <p:tag name="ANNOTATION_BOX_RADIUS_2" val="5"/>
  <p:tag name="ANNOTATION_SCALE_2" val="0"/>
  <p:tag name="ANNOTATION_BORDER_ALPHA_2" val="100"/>
  <p:tag name="ANNOTATION_BORDER_COLOR_2" val="0"/>
  <p:tag name="ANNOTATION_FILL_COLOR_2" val="683492"/>
  <p:tag name="ANNOTATION_FILL_ALPHA_2" val="100"/>
  <p:tag name="ANNOTATION_BORDER_WIDTH_2" val="2"/>
  <p:tag name="ANNOTATION_TYPE_3" val="1"/>
  <p:tag name="ANNOTATION_START_3" val="47.0"/>
  <p:tag name="ANNOTATION_END_3" val="91.0"/>
  <p:tag name="ANNOTATION_TOP_3" val="173.3"/>
  <p:tag name="ANNOTATION_LEFT_3" val="264.9"/>
  <p:tag name="ANNOTATION_WIDTH_3" val="53.9"/>
  <p:tag name="ANNOTATION_HEIGHT_3" val="35.9"/>
  <p:tag name="ANNOTATION_ANIMATION_3" val="5"/>
  <p:tag name="ANNOTATION_ROTATION_3" val="0"/>
  <p:tag name="ANNOTATION_SUB_TYPE_3" val="9"/>
  <p:tag name="ANNOTATION_LOOP_COUNT_3" val="1"/>
  <p:tag name="ANNOTATION_BOX_RADIUS_3" val="5"/>
  <p:tag name="ANNOTATION_SCALE_3" val="0"/>
  <p:tag name="ANNOTATION_BORDER_ALPHA_3" val="100"/>
  <p:tag name="ANNOTATION_BORDER_COLOR_3" val="0"/>
  <p:tag name="ANNOTATION_FILL_COLOR_3" val="683492"/>
  <p:tag name="ANNOTATION_FILL_ALPHA_3" val="100"/>
  <p:tag name="ANNOTATION_BORDER_WIDTH_3" val="2"/>
  <p:tag name="ANNOTATION_TYPE_4" val="1"/>
  <p:tag name="ANNOTATION_START_4" val="91.0"/>
  <p:tag name="ANNOTATION_TOP_4" val="208.5"/>
  <p:tag name="ANNOTATION_LEFT_4" val="51.5"/>
  <p:tag name="ANNOTATION_WIDTH_4" val="281.1"/>
  <p:tag name="ANNOTATION_HEIGHT_4" val="43.6"/>
  <p:tag name="ANNOTATION_ANIMATION_4" val="5"/>
  <p:tag name="ANNOTATION_ROTATION_4" val="0"/>
  <p:tag name="ANNOTATION_SUB_TYPE_4" val="9"/>
  <p:tag name="ANNOTATION_LOOP_COUNT_4" val="1"/>
  <p:tag name="ANNOTATION_BOX_RADIUS_4" val="5"/>
  <p:tag name="ANNOTATION_SCALE_4" val="0"/>
  <p:tag name="ANNOTATION_BORDER_ALPHA_4" val="100"/>
  <p:tag name="ANNOTATION_BORDER_COLOR_4" val="0"/>
  <p:tag name="ANNOTATION_FILL_COLOR_4" val="683492"/>
  <p:tag name="ANNOTATION_FILL_ALPHA_4" val="100"/>
  <p:tag name="ANNOTATION_BORDER_WIDTH_4" val="2"/>
  <p:tag name="ANNOTATION_COUNT" val="4"/>
  <p:tag name="ARTICULATE_SLIDE_GUID" val="58007835-e96a-491f-97f2-e92be895d383"/>
  <p:tag name="ARTICULATE_SLIDE_NAV" val="18"/>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UDIO_ID" val="392"/>
  <p:tag name="ELAPSEDTIME" val="133.4"/>
  <p:tag name="ANNOTATION_TYPE_1" val="0"/>
  <p:tag name="ANNOTATION_START_1" val="34.3"/>
  <p:tag name="ANNOTATION_END_1" val="38.2"/>
  <p:tag name="ANNOTATION_TOP_1" val="170.3"/>
  <p:tag name="ANNOTATION_LEFT_1" val="48.5"/>
  <p:tag name="ANNOTATION_WIDTH_1" val="89.9"/>
  <p:tag name="ANNOTATION_HEIGHT_1" val="89.6"/>
  <p:tag name="ANNOTATION_ANIMATION_1" val="4"/>
  <p:tag name="ANNOTATION_ROTATION_1" val="0"/>
  <p:tag name="ANNOTATION_SUB_TYPE_1" val="7"/>
  <p:tag name="ANNOTATION_LOOP_COUNT_1" val="1"/>
  <p:tag name="ANNOTATION_BOX_RADIUS_1" val="0"/>
  <p:tag name="ANNOTATION_SCALE_1" val="125"/>
  <p:tag name="ANNOTATION_BORDER_ALPHA_1" val="100"/>
  <p:tag name="ANNOTATION_BORDER_COLOR_1" val="16777215"/>
  <p:tag name="ANNOTATION_FILL_COLOR_1" val="3487637"/>
  <p:tag name="ANNOTATION_FILL_ALPHA_1" val="100"/>
  <p:tag name="ANNOTATION_BORDER_WIDTH_1" val="2"/>
  <p:tag name="ANNOTATION_TYPE_2" val="1"/>
  <p:tag name="ANNOTATION_START_2" val="44.2"/>
  <p:tag name="ANNOTATION_END_2" val="47.0"/>
  <p:tag name="ANNOTATION_TOP_2" val="133.2"/>
  <p:tag name="ANNOTATION_LEFT_2" val="362.0"/>
  <p:tag name="ANNOTATION_WIDTH_2" val="67.1"/>
  <p:tag name="ANNOTATION_HEIGHT_2" val="38.8"/>
  <p:tag name="ANNOTATION_ANIMATION_2" val="5"/>
  <p:tag name="ANNOTATION_ROTATION_2" val="0"/>
  <p:tag name="ANNOTATION_SUB_TYPE_2" val="9"/>
  <p:tag name="ANNOTATION_LOOP_COUNT_2" val="1"/>
  <p:tag name="ANNOTATION_BOX_RADIUS_2" val="5"/>
  <p:tag name="ANNOTATION_SCALE_2" val="0"/>
  <p:tag name="ANNOTATION_BORDER_ALPHA_2" val="100"/>
  <p:tag name="ANNOTATION_BORDER_COLOR_2" val="0"/>
  <p:tag name="ANNOTATION_FILL_COLOR_2" val="683492"/>
  <p:tag name="ANNOTATION_FILL_ALPHA_2" val="100"/>
  <p:tag name="ANNOTATION_BORDER_WIDTH_2" val="2"/>
  <p:tag name="ANNOTATION_TYPE_3" val="1"/>
  <p:tag name="ANNOTATION_START_3" val="47.0"/>
  <p:tag name="ANNOTATION_END_3" val="91.0"/>
  <p:tag name="ANNOTATION_TOP_3" val="173.3"/>
  <p:tag name="ANNOTATION_LEFT_3" val="264.9"/>
  <p:tag name="ANNOTATION_WIDTH_3" val="53.9"/>
  <p:tag name="ANNOTATION_HEIGHT_3" val="35.9"/>
  <p:tag name="ANNOTATION_ANIMATION_3" val="5"/>
  <p:tag name="ANNOTATION_ROTATION_3" val="0"/>
  <p:tag name="ANNOTATION_SUB_TYPE_3" val="9"/>
  <p:tag name="ANNOTATION_LOOP_COUNT_3" val="1"/>
  <p:tag name="ANNOTATION_BOX_RADIUS_3" val="5"/>
  <p:tag name="ANNOTATION_SCALE_3" val="0"/>
  <p:tag name="ANNOTATION_BORDER_ALPHA_3" val="100"/>
  <p:tag name="ANNOTATION_BORDER_COLOR_3" val="0"/>
  <p:tag name="ANNOTATION_FILL_COLOR_3" val="683492"/>
  <p:tag name="ANNOTATION_FILL_ALPHA_3" val="100"/>
  <p:tag name="ANNOTATION_BORDER_WIDTH_3" val="2"/>
  <p:tag name="ANNOTATION_TYPE_4" val="1"/>
  <p:tag name="ANNOTATION_START_4" val="91.0"/>
  <p:tag name="ANNOTATION_TOP_4" val="208.5"/>
  <p:tag name="ANNOTATION_LEFT_4" val="51.5"/>
  <p:tag name="ANNOTATION_WIDTH_4" val="281.1"/>
  <p:tag name="ANNOTATION_HEIGHT_4" val="43.6"/>
  <p:tag name="ANNOTATION_ANIMATION_4" val="5"/>
  <p:tag name="ANNOTATION_ROTATION_4" val="0"/>
  <p:tag name="ANNOTATION_SUB_TYPE_4" val="9"/>
  <p:tag name="ANNOTATION_LOOP_COUNT_4" val="1"/>
  <p:tag name="ANNOTATION_BOX_RADIUS_4" val="5"/>
  <p:tag name="ANNOTATION_SCALE_4" val="0"/>
  <p:tag name="ANNOTATION_BORDER_ALPHA_4" val="100"/>
  <p:tag name="ANNOTATION_BORDER_COLOR_4" val="0"/>
  <p:tag name="ANNOTATION_FILL_COLOR_4" val="683492"/>
  <p:tag name="ANNOTATION_FILL_ALPHA_4" val="100"/>
  <p:tag name="ANNOTATION_BORDER_WIDTH_4" val="2"/>
  <p:tag name="ANNOTATION_COUNT" val="4"/>
  <p:tag name="ARTICULATE_SLIDE_GUID" val="58007835-e96a-491f-97f2-e92be895d383"/>
  <p:tag name="ARTICULATE_SLIDE_NAV" val="18"/>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UDIO_ID" val="358"/>
  <p:tag name="TIMELINE" val="17.9/26.9/38.3/40.3/73.5/138.6"/>
  <p:tag name="ELAPSEDTIME" val="152.8"/>
  <p:tag name="ARTICULATE_SLIDE_GUID" val="b39408df-47b2-4f14-82ef-fe9e0c8b28fb"/>
  <p:tag name="ARTICULATE_SLIDE_NAV" val="5"/>
</p:tagLst>
</file>

<file path=ppt/tags/tag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1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10392</TotalTime>
  <Words>2151</Words>
  <Application>Microsoft Office PowerPoint</Application>
  <PresentationFormat>Widescreen</PresentationFormat>
  <Paragraphs>289</Paragraphs>
  <Slides>45</Slides>
  <Notes>19</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1_Retrospect</vt:lpstr>
      <vt:lpstr>PROJECT TIME MANAGEMENT</vt:lpstr>
      <vt:lpstr>Components of Project Time Management</vt:lpstr>
      <vt:lpstr>PowerPoint Presentation</vt:lpstr>
      <vt:lpstr>“Activity” Defined p. 698 PMBOK 6th ed</vt:lpstr>
      <vt:lpstr>Schedule Management Plan defined</vt:lpstr>
      <vt:lpstr>“Activity List” Defined PMBOK, 6th ed. p. 698</vt:lpstr>
      <vt:lpstr>More on “Activities” (1)</vt:lpstr>
      <vt:lpstr>“Define Activities” PMBOK 6th ed 704</vt:lpstr>
      <vt:lpstr>Contents of Define Activities</vt:lpstr>
      <vt:lpstr>Milestone Defined (see next slide)</vt:lpstr>
      <vt:lpstr>More on Milestones (derived from Wikipedia)</vt:lpstr>
      <vt:lpstr>Rolling Wave Planning</vt:lpstr>
      <vt:lpstr>Sequence Activities(bv)</vt:lpstr>
      <vt:lpstr>Mandatory vs. Discretionary dependencies (p. 191)</vt:lpstr>
      <vt:lpstr>Reserves (p. 202)</vt:lpstr>
      <vt:lpstr>Predecessor vs Successor (BV)</vt:lpstr>
      <vt:lpstr>Dependency Defined </vt:lpstr>
      <vt:lpstr>PMBOK’s definition of dependency is so poor it is not worth mentioning here.  </vt:lpstr>
      <vt:lpstr>Duration vs. Effort (bv)</vt:lpstr>
      <vt:lpstr>Example Duration vs. Effort</vt:lpstr>
      <vt:lpstr>Precedence Diagramming Method (see next 4 slides)</vt:lpstr>
      <vt:lpstr>Finish to Start</vt:lpstr>
      <vt:lpstr>Start to Start</vt:lpstr>
      <vt:lpstr>PowerPoint Presentation</vt:lpstr>
      <vt:lpstr>This is what a trowel looks like.  It is being used to “smooth out” the surface of the cement.</vt:lpstr>
      <vt:lpstr>Start to finish</vt:lpstr>
      <vt:lpstr>Finish to Finish</vt:lpstr>
      <vt:lpstr>Critical path</vt:lpstr>
      <vt:lpstr>6.4 Estimate Activity resources</vt:lpstr>
      <vt:lpstr>Resource Availability Issues</vt:lpstr>
      <vt:lpstr>Factors impacting estimation (p. 197)</vt:lpstr>
      <vt:lpstr>Analogous Estimating</vt:lpstr>
      <vt:lpstr>Parametric Estimating</vt:lpstr>
      <vt:lpstr>PERT Estimates</vt:lpstr>
      <vt:lpstr>Three-Point Estimates</vt:lpstr>
      <vt:lpstr>6.6 Develop Schedule</vt:lpstr>
      <vt:lpstr>Risks and the Schedule</vt:lpstr>
      <vt:lpstr>Determining the Project Timeline</vt:lpstr>
      <vt:lpstr>Using Resource Leveling Heuristics</vt:lpstr>
      <vt:lpstr>Critical path defined</vt:lpstr>
      <vt:lpstr>Schedule Compression: Crashing  (important)</vt:lpstr>
      <vt:lpstr>Schedule Compression: Fast Tracking  (important)</vt:lpstr>
      <vt:lpstr>Measuring project performance</vt:lpstr>
      <vt:lpstr>How to do MS Project Video</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INTRODUCTION</dc:title>
  <dc:creator>Microsoft account</dc:creator>
  <cp:lastModifiedBy>Brian Vanderjack</cp:lastModifiedBy>
  <cp:revision>170</cp:revision>
  <dcterms:created xsi:type="dcterms:W3CDTF">2013-07-11T19:50:58Z</dcterms:created>
  <dcterms:modified xsi:type="dcterms:W3CDTF">2023-09-29T00:19:40Z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1</vt:lpwstr>
  </property>
  <property fmtid="{D5CDD505-2E9C-101B-9397-08002B2CF9AE}" pid="4" name="ArticulateGUID">
    <vt:lpwstr>9A6AC320-7007-49AC-B678-200DBB88DE06</vt:lpwstr>
  </property>
  <property fmtid="{D5CDD505-2E9C-101B-9397-08002B2CF9AE}" pid="5" name="ArticulateProjectFull">
    <vt:lpwstr>C:\PMP Boot Camp PMBOK V\BC Powerpoints\PMP PMBOKV.ppta</vt:lpwstr>
  </property>
</Properties>
</file>